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6"/>
  </p:sldMasterIdLst>
  <p:notesMasterIdLst>
    <p:notesMasterId r:id="rId28"/>
  </p:notesMasterIdLst>
  <p:handoutMasterIdLst>
    <p:handoutMasterId r:id="rId29"/>
  </p:handoutMasterIdLst>
  <p:sldIdLst>
    <p:sldId id="256" r:id="rId7"/>
    <p:sldId id="527" r:id="rId8"/>
    <p:sldId id="509" r:id="rId9"/>
    <p:sldId id="510" r:id="rId10"/>
    <p:sldId id="508" r:id="rId11"/>
    <p:sldId id="507" r:id="rId12"/>
    <p:sldId id="528" r:id="rId13"/>
    <p:sldId id="513" r:id="rId14"/>
    <p:sldId id="529" r:id="rId15"/>
    <p:sldId id="530" r:id="rId16"/>
    <p:sldId id="515" r:id="rId17"/>
    <p:sldId id="516" r:id="rId18"/>
    <p:sldId id="512" r:id="rId19"/>
    <p:sldId id="517" r:id="rId20"/>
    <p:sldId id="518" r:id="rId21"/>
    <p:sldId id="519" r:id="rId22"/>
    <p:sldId id="521" r:id="rId23"/>
    <p:sldId id="522" r:id="rId24"/>
    <p:sldId id="524" r:id="rId25"/>
    <p:sldId id="525" r:id="rId26"/>
    <p:sldId id="526" r:id="rId27"/>
  </p:sldIdLst>
  <p:sldSz cx="9144000" cy="5143500" type="screen16x9"/>
  <p:notesSz cx="6742113" cy="9872663"/>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3935899D-4590-4DD6-9E28-7CABAFAB6A9F}">
          <p14:sldIdLst>
            <p14:sldId id="256"/>
            <p14:sldId id="527"/>
            <p14:sldId id="509"/>
            <p14:sldId id="510"/>
            <p14:sldId id="508"/>
            <p14:sldId id="507"/>
            <p14:sldId id="528"/>
          </p14:sldIdLst>
        </p14:section>
        <p14:section name="Matt" id="{F0C184B4-0D30-457E-8CF4-229E1C4D7D54}">
          <p14:sldIdLst>
            <p14:sldId id="513"/>
            <p14:sldId id="529"/>
            <p14:sldId id="530"/>
            <p14:sldId id="515"/>
            <p14:sldId id="516"/>
            <p14:sldId id="512"/>
            <p14:sldId id="517"/>
            <p14:sldId id="518"/>
            <p14:sldId id="519"/>
            <p14:sldId id="521"/>
            <p14:sldId id="522"/>
            <p14:sldId id="524"/>
            <p14:sldId id="525"/>
            <p14:sldId id="52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09">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5959"/>
    <a:srgbClr val="93AF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4" autoAdjust="0"/>
    <p:restoredTop sz="53405" autoAdjust="0"/>
  </p:normalViewPr>
  <p:slideViewPr>
    <p:cSldViewPr>
      <p:cViewPr varScale="1">
        <p:scale>
          <a:sx n="82" d="100"/>
          <a:sy n="82" d="100"/>
        </p:scale>
        <p:origin x="2442" y="6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641" y="-98"/>
      </p:cViewPr>
      <p:guideLst>
        <p:guide orient="horz" pos="3109"/>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21783" cy="493097"/>
          </a:xfrm>
          <a:prstGeom prst="rect">
            <a:avLst/>
          </a:prstGeom>
        </p:spPr>
        <p:txBody>
          <a:bodyPr vert="horz" lIns="87645" tIns="43823" rIns="87645" bIns="43823" rtlCol="0"/>
          <a:lstStyle>
            <a:lvl1pPr algn="l" fontAlgn="auto">
              <a:spcBef>
                <a:spcPts val="0"/>
              </a:spcBef>
              <a:spcAft>
                <a:spcPts val="0"/>
              </a:spcAft>
              <a:defRPr sz="1200">
                <a:latin typeface="+mn-lt"/>
                <a:cs typeface="+mn-cs"/>
              </a:defRPr>
            </a:lvl1pPr>
          </a:lstStyle>
          <a:p>
            <a:pPr>
              <a:defRPr/>
            </a:pPr>
            <a:endParaRPr lang="en-AU" dirty="0"/>
          </a:p>
        </p:txBody>
      </p:sp>
      <p:sp>
        <p:nvSpPr>
          <p:cNvPr id="3" name="Date Placeholder 2"/>
          <p:cNvSpPr>
            <a:spLocks noGrp="1"/>
          </p:cNvSpPr>
          <p:nvPr>
            <p:ph type="dt" sz="quarter" idx="1"/>
          </p:nvPr>
        </p:nvSpPr>
        <p:spPr>
          <a:xfrm>
            <a:off x="3818823" y="1"/>
            <a:ext cx="2921783" cy="493097"/>
          </a:xfrm>
          <a:prstGeom prst="rect">
            <a:avLst/>
          </a:prstGeom>
        </p:spPr>
        <p:txBody>
          <a:bodyPr vert="horz" lIns="87645" tIns="43823" rIns="87645" bIns="43823" rtlCol="0"/>
          <a:lstStyle>
            <a:lvl1pPr algn="r" fontAlgn="auto">
              <a:spcBef>
                <a:spcPts val="0"/>
              </a:spcBef>
              <a:spcAft>
                <a:spcPts val="0"/>
              </a:spcAft>
              <a:defRPr sz="1200">
                <a:latin typeface="+mn-lt"/>
                <a:cs typeface="+mn-cs"/>
              </a:defRPr>
            </a:lvl1pPr>
          </a:lstStyle>
          <a:p>
            <a:pPr>
              <a:defRPr/>
            </a:pPr>
            <a:fld id="{FE2EFF65-96EF-4C3F-BA83-B48B4E337CFC}" type="datetimeFigureOut">
              <a:rPr lang="en-US"/>
              <a:pPr>
                <a:defRPr/>
              </a:pPr>
              <a:t>10/20/2014</a:t>
            </a:fld>
            <a:endParaRPr lang="en-AU" dirty="0"/>
          </a:p>
        </p:txBody>
      </p:sp>
      <p:sp>
        <p:nvSpPr>
          <p:cNvPr id="4" name="Footer Placeholder 3"/>
          <p:cNvSpPr>
            <a:spLocks noGrp="1"/>
          </p:cNvSpPr>
          <p:nvPr>
            <p:ph type="ftr" sz="quarter" idx="2"/>
          </p:nvPr>
        </p:nvSpPr>
        <p:spPr>
          <a:xfrm>
            <a:off x="1" y="9378035"/>
            <a:ext cx="2921783" cy="493097"/>
          </a:xfrm>
          <a:prstGeom prst="rect">
            <a:avLst/>
          </a:prstGeom>
        </p:spPr>
        <p:txBody>
          <a:bodyPr vert="horz" lIns="87645" tIns="43823" rIns="87645" bIns="43823" rtlCol="0" anchor="b"/>
          <a:lstStyle>
            <a:lvl1pPr algn="l" fontAlgn="auto">
              <a:spcBef>
                <a:spcPts val="0"/>
              </a:spcBef>
              <a:spcAft>
                <a:spcPts val="0"/>
              </a:spcAft>
              <a:defRPr sz="1200">
                <a:latin typeface="+mn-lt"/>
                <a:cs typeface="+mn-cs"/>
              </a:defRPr>
            </a:lvl1pPr>
          </a:lstStyle>
          <a:p>
            <a:pPr>
              <a:defRPr/>
            </a:pPr>
            <a:endParaRPr lang="en-AU" dirty="0"/>
          </a:p>
        </p:txBody>
      </p:sp>
      <p:sp>
        <p:nvSpPr>
          <p:cNvPr id="5" name="Slide Number Placeholder 4"/>
          <p:cNvSpPr>
            <a:spLocks noGrp="1"/>
          </p:cNvSpPr>
          <p:nvPr>
            <p:ph type="sldNum" sz="quarter" idx="3"/>
          </p:nvPr>
        </p:nvSpPr>
        <p:spPr>
          <a:xfrm>
            <a:off x="3818823" y="9378035"/>
            <a:ext cx="2921783" cy="493097"/>
          </a:xfrm>
          <a:prstGeom prst="rect">
            <a:avLst/>
          </a:prstGeom>
        </p:spPr>
        <p:txBody>
          <a:bodyPr vert="horz" lIns="87645" tIns="43823" rIns="87645" bIns="43823" rtlCol="0" anchor="b"/>
          <a:lstStyle>
            <a:lvl1pPr algn="r" fontAlgn="auto">
              <a:spcBef>
                <a:spcPts val="0"/>
              </a:spcBef>
              <a:spcAft>
                <a:spcPts val="0"/>
              </a:spcAft>
              <a:defRPr sz="1200">
                <a:latin typeface="+mn-lt"/>
                <a:cs typeface="+mn-cs"/>
              </a:defRPr>
            </a:lvl1pPr>
          </a:lstStyle>
          <a:p>
            <a:pPr>
              <a:defRPr/>
            </a:pPr>
            <a:fld id="{3873ED28-106A-441D-BD30-CDBE7B1DEA42}" type="slidenum">
              <a:rPr lang="en-AU"/>
              <a:pPr>
                <a:defRPr/>
              </a:pPr>
              <a:t>‹#›</a:t>
            </a:fld>
            <a:endParaRPr lang="en-AU" dirty="0"/>
          </a:p>
        </p:txBody>
      </p:sp>
    </p:spTree>
    <p:extLst>
      <p:ext uri="{BB962C8B-B14F-4D97-AF65-F5344CB8AC3E}">
        <p14:creationId xmlns:p14="http://schemas.microsoft.com/office/powerpoint/2010/main" val="1601317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894646" cy="514536"/>
          </a:xfrm>
          <a:prstGeom prst="rect">
            <a:avLst/>
          </a:prstGeom>
          <a:noFill/>
          <a:ln w="9525">
            <a:noFill/>
            <a:miter lim="800000"/>
            <a:headEnd/>
            <a:tailEnd/>
          </a:ln>
          <a:effectLst/>
        </p:spPr>
        <p:txBody>
          <a:bodyPr vert="horz" wrap="square" lIns="87645" tIns="43823" rIns="87645" bIns="43823" numCol="1" anchor="t" anchorCtr="0" compatLnSpc="1">
            <a:prstTxWarp prst="textNoShape">
              <a:avLst/>
            </a:prstTxWarp>
          </a:bodyPr>
          <a:lstStyle>
            <a:lvl1pPr>
              <a:defRPr sz="1200">
                <a:latin typeface="Century Gothic" panose="020B0502020202020204" pitchFamily="34"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835406" y="0"/>
            <a:ext cx="2894646" cy="514536"/>
          </a:xfrm>
          <a:prstGeom prst="rect">
            <a:avLst/>
          </a:prstGeom>
          <a:noFill/>
          <a:ln w="9525">
            <a:noFill/>
            <a:miter lim="800000"/>
            <a:headEnd/>
            <a:tailEnd/>
          </a:ln>
          <a:effectLst/>
        </p:spPr>
        <p:txBody>
          <a:bodyPr vert="horz" wrap="square" lIns="87645" tIns="43823" rIns="87645" bIns="43823" numCol="1" anchor="t" anchorCtr="0" compatLnSpc="1">
            <a:prstTxWarp prst="textNoShape">
              <a:avLst/>
            </a:prstTxWarp>
          </a:bodyPr>
          <a:lstStyle>
            <a:lvl1pPr algn="r">
              <a:defRPr sz="1200">
                <a:latin typeface="Century Gothic" panose="020B0502020202020204" pitchFamily="34" charset="0"/>
                <a:cs typeface="+mn-cs"/>
              </a:defRPr>
            </a:lvl1pPr>
          </a:lstStyle>
          <a:p>
            <a:pPr>
              <a:defRPr/>
            </a:pPr>
            <a:fld id="{A56AFC72-C989-4F53-8ED3-32CF67FD83FE}" type="datetimeFigureOut">
              <a:rPr lang="en-US" smtClean="0"/>
              <a:pPr>
                <a:defRPr/>
              </a:pPr>
              <a:t>10/20/2014</a:t>
            </a:fld>
            <a:endParaRPr lang="en-US" dirty="0"/>
          </a:p>
        </p:txBody>
      </p:sp>
      <p:sp>
        <p:nvSpPr>
          <p:cNvPr id="14340" name="Rectangle 4"/>
          <p:cNvSpPr>
            <a:spLocks noGrp="1" noRot="1" noChangeAspect="1" noChangeArrowheads="1" noTextEdit="1"/>
          </p:cNvSpPr>
          <p:nvPr>
            <p:ph type="sldImg" idx="2"/>
          </p:nvPr>
        </p:nvSpPr>
        <p:spPr bwMode="auto">
          <a:xfrm>
            <a:off x="134938" y="735013"/>
            <a:ext cx="6532562" cy="3675062"/>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868394" y="4704331"/>
            <a:ext cx="4993264" cy="4410310"/>
          </a:xfrm>
          <a:prstGeom prst="rect">
            <a:avLst/>
          </a:prstGeom>
          <a:noFill/>
          <a:ln w="9525">
            <a:noFill/>
            <a:miter lim="800000"/>
            <a:headEnd/>
            <a:tailEnd/>
          </a:ln>
          <a:effectLst/>
        </p:spPr>
        <p:txBody>
          <a:bodyPr vert="horz" wrap="square" lIns="87645" tIns="43823" rIns="87645" bIns="438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9408661"/>
            <a:ext cx="2894646" cy="441031"/>
          </a:xfrm>
          <a:prstGeom prst="rect">
            <a:avLst/>
          </a:prstGeom>
          <a:noFill/>
          <a:ln w="9525">
            <a:noFill/>
            <a:miter lim="800000"/>
            <a:headEnd/>
            <a:tailEnd/>
          </a:ln>
          <a:effectLst/>
        </p:spPr>
        <p:txBody>
          <a:bodyPr vert="horz" wrap="square" lIns="87645" tIns="43823" rIns="87645" bIns="43823" numCol="1" anchor="b" anchorCtr="0" compatLnSpc="1">
            <a:prstTxWarp prst="textNoShape">
              <a:avLst/>
            </a:prstTxWarp>
          </a:bodyPr>
          <a:lstStyle>
            <a:lvl1pPr>
              <a:defRPr sz="1200">
                <a:latin typeface="Century Gothic" panose="020B0502020202020204" pitchFamily="34"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835406" y="9408661"/>
            <a:ext cx="2894646" cy="441031"/>
          </a:xfrm>
          <a:prstGeom prst="rect">
            <a:avLst/>
          </a:prstGeom>
          <a:noFill/>
          <a:ln w="9525">
            <a:noFill/>
            <a:miter lim="800000"/>
            <a:headEnd/>
            <a:tailEnd/>
          </a:ln>
          <a:effectLst/>
        </p:spPr>
        <p:txBody>
          <a:bodyPr vert="horz" wrap="square" lIns="87645" tIns="43823" rIns="87645" bIns="43823" numCol="1" anchor="b" anchorCtr="0" compatLnSpc="1">
            <a:prstTxWarp prst="textNoShape">
              <a:avLst/>
            </a:prstTxWarp>
          </a:bodyPr>
          <a:lstStyle>
            <a:lvl1pPr algn="r">
              <a:defRPr sz="1200">
                <a:latin typeface="Century Gothic" panose="020B0502020202020204" pitchFamily="34" charset="0"/>
                <a:cs typeface="+mn-cs"/>
              </a:defRPr>
            </a:lvl1pPr>
          </a:lstStyle>
          <a:p>
            <a:pPr>
              <a:defRPr/>
            </a:pPr>
            <a:fld id="{8226982C-4F8B-4D31-9224-9C5701B089A8}" type="slidenum">
              <a:rPr lang="en-US" smtClean="0"/>
              <a:pPr>
                <a:defRPr/>
              </a:pPr>
              <a:t>‹#›</a:t>
            </a:fld>
            <a:endParaRPr lang="en-US" dirty="0"/>
          </a:p>
        </p:txBody>
      </p:sp>
    </p:spTree>
    <p:extLst>
      <p:ext uri="{BB962C8B-B14F-4D97-AF65-F5344CB8AC3E}">
        <p14:creationId xmlns:p14="http://schemas.microsoft.com/office/powerpoint/2010/main" val="1556338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34938" y="735013"/>
            <a:ext cx="6532562" cy="3675062"/>
          </a:xfrm>
          <a:ln/>
        </p:spPr>
      </p:sp>
      <p:sp>
        <p:nvSpPr>
          <p:cNvPr id="15363" name="Rectangle 3"/>
          <p:cNvSpPr>
            <a:spLocks noGrp="1" noChangeArrowheads="1"/>
          </p:cNvSpPr>
          <p:nvPr>
            <p:ph type="body" idx="1"/>
          </p:nvPr>
        </p:nvSpPr>
        <p:spPr>
          <a:noFill/>
          <a:ln/>
        </p:spPr>
        <p:txBody>
          <a:bodyPr/>
          <a:lstStyle/>
          <a:p>
            <a:pPr eaLnBrk="1" hangingPunct="1"/>
            <a:r>
              <a:rPr lang="en-US" dirty="0" smtClean="0"/>
              <a:t>[Preamble]…</a:t>
            </a:r>
          </a:p>
          <a:p>
            <a:pPr eaLnBrk="1" hangingPunct="1"/>
            <a:endParaRPr lang="en-US" dirty="0" smtClean="0"/>
          </a:p>
          <a:p>
            <a:r>
              <a:rPr lang="en-AU" sz="1200" kern="1200" dirty="0" smtClean="0">
                <a:solidFill>
                  <a:schemeClr val="tx1"/>
                </a:solidFill>
                <a:effectLst/>
                <a:latin typeface="Calibri" pitchFamily="34" charset="0"/>
                <a:ea typeface="+mn-ea"/>
                <a:cs typeface="+mn-cs"/>
              </a:rPr>
              <a:t>It is terrific to note the numbers in attendance (in one way or another) for discussion of today’s topic. </a:t>
            </a:r>
          </a:p>
          <a:p>
            <a:r>
              <a:rPr lang="en-AU" sz="1200" kern="1200" dirty="0" smtClean="0">
                <a:solidFill>
                  <a:schemeClr val="tx1"/>
                </a:solidFill>
                <a:effectLst/>
                <a:latin typeface="Calibri" pitchFamily="34" charset="0"/>
                <a:ea typeface="+mn-ea"/>
                <a:cs typeface="+mn-cs"/>
              </a:rPr>
              <a:t>When I began work with PHIAC there were relatively few actuaries involved in the industry – and certainly none on staff at PHIAC – and I think that the numbers today are a measure of the great advance in practice across the industry.</a:t>
            </a:r>
          </a:p>
          <a:p>
            <a:pPr eaLnBrk="1" hangingPunct="1"/>
            <a:endParaRPr lang="en-US" dirty="0" smtClean="0"/>
          </a:p>
        </p:txBody>
      </p:sp>
    </p:spTree>
    <p:extLst>
      <p:ext uri="{BB962C8B-B14F-4D97-AF65-F5344CB8AC3E}">
        <p14:creationId xmlns:p14="http://schemas.microsoft.com/office/powerpoint/2010/main" val="2170196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Talking points:</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Graph shows assumed insurance profit volatility tending to be larger for smaller insurers</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Reasonable level of consistency across the industry</a:t>
            </a:r>
          </a:p>
          <a:p>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10</a:t>
            </a:fld>
            <a:endParaRPr lang="en-US" dirty="0"/>
          </a:p>
        </p:txBody>
      </p:sp>
    </p:spTree>
    <p:extLst>
      <p:ext uri="{BB962C8B-B14F-4D97-AF65-F5344CB8AC3E}">
        <p14:creationId xmlns:p14="http://schemas.microsoft.com/office/powerpoint/2010/main" val="3137828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Talking points:</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Significant industry evidence to support improved Board engagement:</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Quotes from Board members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Risk appetite and choice of metric commonly directly from Board involvement</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Boards actively engaging in scenario analysis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Actuaries sought out to attend Board meetings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Policies evolving: current practice and plans exceeding latest document</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Points to be wary of:</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Over-reliance on actuary: e.g. on specific risks and approaches towards measuring them</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Over-reliance on industry benchmarking: potentially a useful consideration, but subordinate to others and has shortcomings</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Opportunities for actuaries: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Ensure advice is handed-over and understood</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Get Boards to make choices in formulating policies</a:t>
            </a:r>
            <a:endParaRPr lang="en-AU" sz="1050" kern="1200" dirty="0" smtClean="0">
              <a:solidFill>
                <a:schemeClr val="tx1"/>
              </a:solidFill>
              <a:effectLst/>
              <a:latin typeface="Calibri" pitchFamily="34" charset="0"/>
              <a:ea typeface="+mn-ea"/>
              <a:cs typeface="+mn-cs"/>
            </a:endParaRPr>
          </a:p>
          <a:p>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11</a:t>
            </a:fld>
            <a:endParaRPr lang="en-US" dirty="0"/>
          </a:p>
        </p:txBody>
      </p:sp>
    </p:spTree>
    <p:extLst>
      <p:ext uri="{BB962C8B-B14F-4D97-AF65-F5344CB8AC3E}">
        <p14:creationId xmlns:p14="http://schemas.microsoft.com/office/powerpoint/2010/main" val="1016501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Talking points:</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Critical element in order to maintain engagement</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Capital has different purposes (protecting against different risks, funding strategies etc.) and these can be monitored separately</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Range of future capital outcomes not always regularly reported</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Key focus is ensuring Boards are able to make informed choices: without detailed capital reporting, would require more questions to be asked</a:t>
            </a:r>
          </a:p>
          <a:p>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12</a:t>
            </a:fld>
            <a:endParaRPr lang="en-US" dirty="0"/>
          </a:p>
        </p:txBody>
      </p:sp>
    </p:spTree>
    <p:extLst>
      <p:ext uri="{BB962C8B-B14F-4D97-AF65-F5344CB8AC3E}">
        <p14:creationId xmlns:p14="http://schemas.microsoft.com/office/powerpoint/2010/main" val="1995380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Talking points:</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Tool being developed within PHIAC, with examples of use in industry</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Future development steps: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Shade background to reflect levels of concern (more tolerance on RHS)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Depict full range (e.g. show 95%) of outcomes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Indicate target capital and profitability point</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Useful interpretations: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Source of financial weakness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Ideas to return to targets</a:t>
            </a:r>
            <a:endParaRPr lang="en-AU" sz="1050" kern="1200" dirty="0" smtClean="0">
              <a:solidFill>
                <a:schemeClr val="tx1"/>
              </a:solidFill>
              <a:effectLst/>
              <a:latin typeface="Calibri" pitchFamily="34" charset="0"/>
              <a:ea typeface="+mn-ea"/>
              <a:cs typeface="+mn-cs"/>
            </a:endParaRPr>
          </a:p>
          <a:p>
            <a:endParaRPr lang="en-AU" dirty="0"/>
          </a:p>
        </p:txBody>
      </p:sp>
    </p:spTree>
    <p:extLst>
      <p:ext uri="{BB962C8B-B14F-4D97-AF65-F5344CB8AC3E}">
        <p14:creationId xmlns:p14="http://schemas.microsoft.com/office/powerpoint/2010/main" val="576052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Talking points:</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All insurers have clear measurable targets: significant improvement in capital management. A few appear to be treated more as minimums: these don’t assist in managing capital on the high side.</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Links to risk appetite generally strong. More difficult when capital target is bigger than the core risk component: opportunity for actuaries to assist.</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PHIAC would expect consistency in approach and outcomes to Stress Test derivation (acknowledging different suite of risks at different levels of sufficiency/timeframes)</a:t>
            </a:r>
          </a:p>
          <a:p>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14</a:t>
            </a:fld>
            <a:endParaRPr lang="en-US" dirty="0"/>
          </a:p>
        </p:txBody>
      </p:sp>
    </p:spTree>
    <p:extLst>
      <p:ext uri="{BB962C8B-B14F-4D97-AF65-F5344CB8AC3E}">
        <p14:creationId xmlns:p14="http://schemas.microsoft.com/office/powerpoint/2010/main" val="2512545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Talking points:</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Most insurers have graduated triggers around the target. Areas to be wary of:</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Limited triggers on the upside</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Triggers that don’t behave to return towards target</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Two types of management action:</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Behaviours that can be specific (e.g. Board meeting called within 10 days)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Choices of actions to be implemented with a desired outcome (e.g. increase premiums to return to capital target within 12 months). Harder to be specific here, but need to ensure policy is useful and potential choices are realistic and explained.</a:t>
            </a:r>
            <a:endParaRPr lang="en-AU" sz="1050" kern="1200" dirty="0" smtClean="0">
              <a:solidFill>
                <a:schemeClr val="tx1"/>
              </a:solidFill>
              <a:effectLst/>
              <a:latin typeface="Calibri" pitchFamily="34" charset="0"/>
              <a:ea typeface="+mn-ea"/>
              <a:cs typeface="+mn-cs"/>
            </a:endParaRPr>
          </a:p>
          <a:p>
            <a:endParaRPr lang="en-AU" dirty="0"/>
          </a:p>
        </p:txBody>
      </p:sp>
    </p:spTree>
    <p:extLst>
      <p:ext uri="{BB962C8B-B14F-4D97-AF65-F5344CB8AC3E}">
        <p14:creationId xmlns:p14="http://schemas.microsoft.com/office/powerpoint/2010/main" val="910051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Talking points:</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Good sign when new capital target is different to actual capital, and management actions (as per the policy) are being undertaken</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Be wary of:</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Vagueness: would render the policy useless when required</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Insurer practice generally stronger than that documented: opportunity to improve the policy to reflect practice</a:t>
            </a:r>
            <a:endParaRPr lang="en-AU" sz="1050" kern="1200" dirty="0" smtClean="0">
              <a:solidFill>
                <a:schemeClr val="tx1"/>
              </a:solidFill>
              <a:effectLst/>
              <a:latin typeface="Calibri" pitchFamily="34" charset="0"/>
              <a:ea typeface="+mn-ea"/>
              <a:cs typeface="+mn-cs"/>
            </a:endParaRPr>
          </a:p>
          <a:p>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16</a:t>
            </a:fld>
            <a:endParaRPr lang="en-US" dirty="0"/>
          </a:p>
        </p:txBody>
      </p:sp>
    </p:spTree>
    <p:extLst>
      <p:ext uri="{BB962C8B-B14F-4D97-AF65-F5344CB8AC3E}">
        <p14:creationId xmlns:p14="http://schemas.microsoft.com/office/powerpoint/2010/main" val="1946902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Talking points:</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Broadly a continuation of current activities</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Summary of current view is: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industry implementation has been overwhelmingly positive</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insurer practice has come a long way</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some areas identified where insurers should be careful, but no significant concerns</a:t>
            </a:r>
            <a:endParaRPr lang="en-AU" sz="1050" kern="1200" dirty="0">
              <a:solidFill>
                <a:schemeClr val="tx1"/>
              </a:solidFill>
              <a:effectLst/>
              <a:latin typeface="Calibri"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17</a:t>
            </a:fld>
            <a:endParaRPr lang="en-US" dirty="0"/>
          </a:p>
        </p:txBody>
      </p:sp>
    </p:spTree>
    <p:extLst>
      <p:ext uri="{BB962C8B-B14F-4D97-AF65-F5344CB8AC3E}">
        <p14:creationId xmlns:p14="http://schemas.microsoft.com/office/powerpoint/2010/main" val="2484287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And so it is that our discussion today – although ostensibly about the new capital regime – is mainly about practice.</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In fact, from a regulatory perspective, attaining the objectives we developed for ourselves – and expressed through the requirements of the standards, necessitate the development and adoption of sound practices across the industry – in technical risk analysis and measurement, but mainly in risk governance.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So today I will talk a little bit about the development of those objectives, our expectations for practice and, briefly, about the role for actuaries - not exclusively appointed actuaries, for there are many now involved in this industry that do not carry those responsibilities.</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Dr Matthew Crane will then take over the </a:t>
            </a:r>
            <a:r>
              <a:rPr lang="en-AU" sz="1200" kern="1200" dirty="0" smtClean="0">
                <a:solidFill>
                  <a:schemeClr val="tx1"/>
                </a:solidFill>
                <a:effectLst/>
                <a:latin typeface="Calibri" pitchFamily="34" charset="0"/>
                <a:ea typeface="+mn-ea"/>
                <a:cs typeface="+mn-cs"/>
              </a:rPr>
              <a:t>lectern </a:t>
            </a:r>
            <a:r>
              <a:rPr lang="en-AU" sz="1200" kern="1200" dirty="0" smtClean="0">
                <a:solidFill>
                  <a:schemeClr val="tx1"/>
                </a:solidFill>
                <a:effectLst/>
                <a:latin typeface="Calibri" pitchFamily="34" charset="0"/>
                <a:ea typeface="+mn-ea"/>
                <a:cs typeface="+mn-cs"/>
              </a:rPr>
              <a:t>to provide our more detailed reflections on our </a:t>
            </a:r>
            <a:r>
              <a:rPr lang="en-AU" sz="1200" kern="1200" dirty="0" smtClean="0">
                <a:solidFill>
                  <a:schemeClr val="tx1"/>
                </a:solidFill>
                <a:effectLst/>
                <a:latin typeface="Calibri" pitchFamily="34" charset="0"/>
                <a:ea typeface="+mn-ea"/>
                <a:cs typeface="+mn-cs"/>
              </a:rPr>
              <a:t>experience </a:t>
            </a:r>
            <a:r>
              <a:rPr lang="en-AU" sz="1200" kern="1200" dirty="0" smtClean="0">
                <a:solidFill>
                  <a:schemeClr val="tx1"/>
                </a:solidFill>
                <a:effectLst/>
                <a:latin typeface="Calibri" pitchFamily="34" charset="0"/>
                <a:ea typeface="+mn-ea"/>
                <a:cs typeface="+mn-cs"/>
              </a:rPr>
              <a:t>of the industry’s experience of implementation.</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For those who have known me a while – and I think many of you have – you might well have heard the anecdote to follow.</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While talking to a Director of an insurer about the surplus capital of the fund, I asked whether the Board had determined a capital target?</a:t>
            </a:r>
          </a:p>
          <a:p>
            <a:r>
              <a:rPr lang="en-AU" sz="1200" i="1" kern="1200" dirty="0" smtClean="0">
                <a:solidFill>
                  <a:schemeClr val="tx1"/>
                </a:solidFill>
                <a:effectLst/>
                <a:latin typeface="Calibri" pitchFamily="34" charset="0"/>
                <a:ea typeface="+mn-ea"/>
                <a:cs typeface="+mn-cs"/>
              </a:rPr>
              <a:t>Yes, was the emphatic response.</a:t>
            </a:r>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Good. So I asked what the purpose of holding the surplus capital was?  </a:t>
            </a:r>
          </a:p>
          <a:p>
            <a:r>
              <a:rPr lang="en-AU" sz="1200" i="1" kern="1200" dirty="0" smtClean="0">
                <a:solidFill>
                  <a:schemeClr val="tx1"/>
                </a:solidFill>
                <a:effectLst/>
                <a:latin typeface="Calibri" pitchFamily="34" charset="0"/>
                <a:ea typeface="+mn-ea"/>
                <a:cs typeface="+mn-cs"/>
              </a:rPr>
              <a:t>It’s for a rainy day!</a:t>
            </a:r>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Good, I thought. So I asked what that rainy day might look like….mist, light rain, a storm, a typhoon?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There was no response.</a:t>
            </a:r>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2</a:t>
            </a:fld>
            <a:endParaRPr lang="en-US" dirty="0"/>
          </a:p>
        </p:txBody>
      </p:sp>
    </p:spTree>
    <p:extLst>
      <p:ext uri="{BB962C8B-B14F-4D97-AF65-F5344CB8AC3E}">
        <p14:creationId xmlns:p14="http://schemas.microsoft.com/office/powerpoint/2010/main" val="4159304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The very many interactions that PHIAC has had, and continues to have, with the industry are the main drivers of the form and function of the capital standards.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Through these it became apparent </a:t>
            </a:r>
            <a:r>
              <a:rPr lang="en-AU" sz="1200" kern="1200" dirty="0" smtClean="0">
                <a:solidFill>
                  <a:schemeClr val="tx1"/>
                </a:solidFill>
                <a:effectLst/>
                <a:latin typeface="Calibri" pitchFamily="34" charset="0"/>
                <a:ea typeface="+mn-ea"/>
                <a:cs typeface="+mn-cs"/>
              </a:rPr>
              <a:t>that, </a:t>
            </a:r>
            <a:r>
              <a:rPr lang="en-AU" sz="1200" kern="1200" dirty="0" smtClean="0">
                <a:solidFill>
                  <a:schemeClr val="tx1"/>
                </a:solidFill>
                <a:effectLst/>
                <a:latin typeface="Calibri" pitchFamily="34" charset="0"/>
                <a:ea typeface="+mn-ea"/>
                <a:cs typeface="+mn-cs"/>
              </a:rPr>
              <a:t>although the old standards were relatively simple to apply, they sat relatively divorced from the day-to-day running of the business.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Insurers tended to ensure that they could comply with the capital standards and then, completely separately, go about making all of the strategic decisions and risk management decisions necessary to run their businesses.</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Capital was often given a somewhat cursory glance as a consequential impact of the decisions on future capital compliance.</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In fact, many of the features and requirements of the new capital regime reflect the practices of the private health insurance industry – both good and room-for-improvement. To people within PHIAC, they are at many points a reminder of the many insurer discussions, reviews and interventions – and I suspect many in this audience will draw on their own experience as an underscore of certain elements.</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As such, the driving force behind our review of the standards was a desire to create a capital regime where the regulatory framework was, if not completely, at least closely, aligned with making well-informed business decisions (something which we should expect from all prudentially regulated entities) and one where the underlying thought processes are one and the same.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But that is not to say that practice was or is uniformly in need of remediation – in fact, there were and are examples of what I would term near practice excellence, at least in so far as risk based capital assessment and management are concerned, and we did not want the design of the standards to be at cross purposes with those. </a:t>
            </a:r>
          </a:p>
          <a:p>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3</a:t>
            </a:fld>
            <a:endParaRPr lang="en-US" dirty="0"/>
          </a:p>
        </p:txBody>
      </p:sp>
    </p:spTree>
    <p:extLst>
      <p:ext uri="{BB962C8B-B14F-4D97-AF65-F5344CB8AC3E}">
        <p14:creationId xmlns:p14="http://schemas.microsoft.com/office/powerpoint/2010/main" val="366343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It was this experience and thinking that led us to state the following objectives for the new standards:</a:t>
            </a:r>
          </a:p>
          <a:p>
            <a:pPr lvl="0"/>
            <a:endParaRPr lang="en-AU" sz="1200" b="1" kern="1200" dirty="0" smtClean="0">
              <a:solidFill>
                <a:schemeClr val="tx1"/>
              </a:solidFill>
              <a:effectLst/>
              <a:latin typeface="Calibri" pitchFamily="34" charset="0"/>
              <a:ea typeface="+mn-ea"/>
              <a:cs typeface="+mn-cs"/>
            </a:endParaRPr>
          </a:p>
          <a:p>
            <a:pPr lvl="0"/>
            <a:r>
              <a:rPr lang="en-AU" sz="1200" b="1" kern="1200" dirty="0" smtClean="0">
                <a:solidFill>
                  <a:schemeClr val="tx1"/>
                </a:solidFill>
                <a:effectLst/>
                <a:latin typeface="Calibri" pitchFamily="34" charset="0"/>
                <a:ea typeface="+mn-ea"/>
                <a:cs typeface="+mn-cs"/>
              </a:rPr>
              <a:t>Improve insurer engagement with key risks in the business.</a:t>
            </a:r>
            <a:endParaRPr lang="en-AU" sz="1200" kern="1200" dirty="0" smtClean="0">
              <a:solidFill>
                <a:schemeClr val="tx1"/>
              </a:solidFill>
              <a:effectLst/>
              <a:latin typeface="Calibri" pitchFamily="34" charset="0"/>
              <a:ea typeface="+mn-ea"/>
              <a:cs typeface="+mn-cs"/>
            </a:endParaRP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There have been instances where insurers seemed to rely on the standards as a measure of risk, rather than as a calculation of risk capital – that is, an attitude of “if it’s enough for PHIAC, then it must be OK and I don’t need to look further”. We know from past analysis that, over the course of their application, the risk margins specified in the standards were too low in some instances, and too conservative in others.</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Disconnection between key profit drivers – underwriting and investments, and further disconnection of decisions about these from capital were also evident.</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We know from experience that Boards were well versed on expected outcomes, but much less so on the </a:t>
            </a:r>
            <a:r>
              <a:rPr lang="en-AU" sz="1200" b="1" kern="1200" dirty="0" smtClean="0">
                <a:solidFill>
                  <a:schemeClr val="tx1"/>
                </a:solidFill>
                <a:effectLst/>
                <a:latin typeface="Calibri" pitchFamily="34" charset="0"/>
                <a:ea typeface="+mn-ea"/>
                <a:cs typeface="+mn-cs"/>
              </a:rPr>
              <a:t>range</a:t>
            </a:r>
            <a:r>
              <a:rPr lang="en-AU" sz="1200" kern="1200" dirty="0" smtClean="0">
                <a:solidFill>
                  <a:schemeClr val="tx1"/>
                </a:solidFill>
                <a:effectLst/>
                <a:latin typeface="Calibri" pitchFamily="34" charset="0"/>
                <a:ea typeface="+mn-ea"/>
                <a:cs typeface="+mn-cs"/>
              </a:rPr>
              <a:t> of plausible ones. Many of our occasions of close monitoring and more formal interventions have been necessary because an insurer failed to properly investigate and/or understand the risks and capital implications associated with growth, changing membership bases, or new products.</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One of the key words of this objective is ‘insurer’- upon whom we have placed the responsibility of the standards.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We have done so with the clear view that business decisions need to be made by those responsible for the business and they can only be made properly if the business is fully aware of its risks and the risk implications of any decisions it makes.</a:t>
            </a:r>
          </a:p>
          <a:p>
            <a:pPr lvl="0"/>
            <a:endParaRPr lang="en-AU" sz="1200" b="1" kern="1200" dirty="0" smtClean="0">
              <a:solidFill>
                <a:schemeClr val="tx1"/>
              </a:solidFill>
              <a:effectLst/>
              <a:latin typeface="Calibri" pitchFamily="34" charset="0"/>
              <a:ea typeface="+mn-ea"/>
              <a:cs typeface="+mn-cs"/>
            </a:endParaRPr>
          </a:p>
          <a:p>
            <a:pPr lvl="0"/>
            <a:r>
              <a:rPr lang="en-AU" sz="1200" b="1" kern="1200" dirty="0" smtClean="0">
                <a:solidFill>
                  <a:schemeClr val="tx1"/>
                </a:solidFill>
                <a:effectLst/>
                <a:latin typeface="Calibri" pitchFamily="34" charset="0"/>
                <a:ea typeface="+mn-ea"/>
                <a:cs typeface="+mn-cs"/>
              </a:rPr>
              <a:t>Promote best-practice management of surplus assets. </a:t>
            </a:r>
            <a:endParaRPr lang="en-AU" sz="1200" kern="1200" dirty="0" smtClean="0">
              <a:solidFill>
                <a:schemeClr val="tx1"/>
              </a:solidFill>
              <a:effectLst/>
              <a:latin typeface="Calibri" pitchFamily="34" charset="0"/>
              <a:ea typeface="+mn-ea"/>
              <a:cs typeface="+mn-cs"/>
            </a:endParaRP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My earlier anecdote applies here as well. The voluntary adoption of capital targets and capital management consideration such as risk appetite is, for many, a relatively recent phenomenon.</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While long strongly encouraged as sound and prudent practice, there have been several intervention instances more severe than otherwise might have been the case because the forward thinking and planning associated with capital management were not undertaken, available or implemented.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By being acutely aware of its own risk appetite and the risks it faces, an insurer can formulate its own personalised capital targets and triggers for action that reflect the business.</a:t>
            </a:r>
          </a:p>
          <a:p>
            <a:pPr lvl="0"/>
            <a:endParaRPr lang="en-AU" sz="1200" b="1" kern="1200" dirty="0" smtClean="0">
              <a:solidFill>
                <a:schemeClr val="tx1"/>
              </a:solidFill>
              <a:effectLst/>
              <a:latin typeface="Calibri" pitchFamily="34" charset="0"/>
              <a:ea typeface="+mn-ea"/>
              <a:cs typeface="+mn-cs"/>
            </a:endParaRPr>
          </a:p>
          <a:p>
            <a:pPr lvl="0"/>
            <a:r>
              <a:rPr lang="en-AU" sz="1200" b="1" kern="1200" dirty="0" smtClean="0">
                <a:solidFill>
                  <a:schemeClr val="tx1"/>
                </a:solidFill>
                <a:effectLst/>
                <a:latin typeface="Calibri" pitchFamily="34" charset="0"/>
                <a:ea typeface="+mn-ea"/>
                <a:cs typeface="+mn-cs"/>
              </a:rPr>
              <a:t>Foster efficiency and competition. </a:t>
            </a:r>
            <a:endParaRPr lang="en-AU" sz="1200" kern="1200" dirty="0" smtClean="0">
              <a:solidFill>
                <a:schemeClr val="tx1"/>
              </a:solidFill>
              <a:effectLst/>
              <a:latin typeface="Calibri" pitchFamily="34" charset="0"/>
              <a:ea typeface="+mn-ea"/>
              <a:cs typeface="+mn-cs"/>
            </a:endParaRP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In some ways, achieving this objective is a consequence of the achieving the others. In our experience, private health insurers are very risk-averse, and so, where risks are not well understood, insurers prefer to hold additional capital buffers to ensure survival (the rainy day anecdote again), prioritising this over a consideration of the associated additional costs of a higher capital base.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Even where capital targets aren’t reduced in the new regime, we expect that insurers should be able to make better informed strategic decisions, which will also improve efficiency and competition in the industry.</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There is too, a regulatory dimension to this objective. If we were to expect the best </a:t>
            </a:r>
            <a:r>
              <a:rPr lang="en-AU" sz="1200" kern="1200" dirty="0" smtClean="0">
                <a:solidFill>
                  <a:schemeClr val="tx1"/>
                </a:solidFill>
                <a:effectLst/>
                <a:latin typeface="Calibri" pitchFamily="34" charset="0"/>
                <a:ea typeface="+mn-ea"/>
                <a:cs typeface="+mn-cs"/>
              </a:rPr>
              <a:t>risk-based </a:t>
            </a:r>
            <a:r>
              <a:rPr lang="en-AU" sz="1200" kern="1200" dirty="0" smtClean="0">
                <a:solidFill>
                  <a:schemeClr val="tx1"/>
                </a:solidFill>
                <a:effectLst/>
                <a:latin typeface="Calibri" pitchFamily="34" charset="0"/>
                <a:ea typeface="+mn-ea"/>
                <a:cs typeface="+mn-cs"/>
              </a:rPr>
              <a:t>capital approaches from insurers, then there was a strong view that the standards themselves should not require more capital than necessary to meet prudent minimums.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Any issue of conservatism in the regulatory capital requirements was eliminated on adoption of the </a:t>
            </a:r>
            <a:r>
              <a:rPr lang="en-AU" sz="1200" kern="1200" dirty="0" smtClean="0">
                <a:solidFill>
                  <a:schemeClr val="tx1"/>
                </a:solidFill>
                <a:effectLst/>
                <a:latin typeface="Calibri" pitchFamily="34" charset="0"/>
                <a:ea typeface="+mn-ea"/>
                <a:cs typeface="+mn-cs"/>
              </a:rPr>
              <a:t>principles-based </a:t>
            </a:r>
            <a:r>
              <a:rPr lang="en-AU" sz="1200" kern="1200" dirty="0" smtClean="0">
                <a:solidFill>
                  <a:schemeClr val="tx1"/>
                </a:solidFill>
                <a:effectLst/>
                <a:latin typeface="Calibri" pitchFamily="34" charset="0"/>
                <a:ea typeface="+mn-ea"/>
                <a:cs typeface="+mn-cs"/>
              </a:rPr>
              <a:t>probabilistic approaches. That it resulted in the release of more than $1 billion in regulatory capital was largely coincidental to the objective of achieving a more efficient capital regime.</a:t>
            </a:r>
          </a:p>
          <a:p>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4</a:t>
            </a:fld>
            <a:endParaRPr lang="en-US" dirty="0"/>
          </a:p>
        </p:txBody>
      </p:sp>
    </p:spTree>
    <p:extLst>
      <p:ext uri="{BB962C8B-B14F-4D97-AF65-F5344CB8AC3E}">
        <p14:creationId xmlns:p14="http://schemas.microsoft.com/office/powerpoint/2010/main" val="2218613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As most of you will be aware, on 31 March 2014, a new, largely principles-based, Capital Adequacy minimum capital requirement came into force.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The quantitative component of capital adequacy demands greater risk engagement by insurers, but is also deliberately </a:t>
            </a:r>
            <a:r>
              <a:rPr lang="en-AU" sz="1200" kern="1200" dirty="0" smtClean="0">
                <a:solidFill>
                  <a:schemeClr val="tx1"/>
                </a:solidFill>
                <a:effectLst/>
                <a:latin typeface="Calibri" pitchFamily="34" charset="0"/>
                <a:ea typeface="+mn-ea"/>
                <a:cs typeface="+mn-cs"/>
              </a:rPr>
              <a:t>principles-based </a:t>
            </a:r>
            <a:r>
              <a:rPr lang="en-AU" sz="1200" kern="1200" dirty="0" smtClean="0">
                <a:solidFill>
                  <a:schemeClr val="tx1"/>
                </a:solidFill>
                <a:effectLst/>
                <a:latin typeface="Calibri" pitchFamily="34" charset="0"/>
                <a:ea typeface="+mn-ea"/>
                <a:cs typeface="+mn-cs"/>
              </a:rPr>
              <a:t>to allow methodological freedoms to insurers. Risk consideration is largely prospective and again, deliberately, going-concern based to match the perspective and decisions basis of insurers.</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While the </a:t>
            </a:r>
            <a:r>
              <a:rPr lang="en-AU" sz="1200" kern="1200" dirty="0" smtClean="0">
                <a:solidFill>
                  <a:schemeClr val="tx1"/>
                </a:solidFill>
                <a:effectLst/>
                <a:latin typeface="Calibri" pitchFamily="34" charset="0"/>
                <a:ea typeface="+mn-ea"/>
                <a:cs typeface="+mn-cs"/>
              </a:rPr>
              <a:t>quantitative </a:t>
            </a:r>
            <a:r>
              <a:rPr lang="en-AU" sz="1200" kern="1200" dirty="0" smtClean="0">
                <a:solidFill>
                  <a:schemeClr val="tx1"/>
                </a:solidFill>
                <a:effectLst/>
                <a:latin typeface="Calibri" pitchFamily="34" charset="0"/>
                <a:ea typeface="+mn-ea"/>
                <a:cs typeface="+mn-cs"/>
              </a:rPr>
              <a:t>element changes are certainly important, of even greater importance to the overall operation of the capital framework was the requirement to have a </a:t>
            </a:r>
            <a:r>
              <a:rPr lang="en-AU" sz="1200" kern="1200" dirty="0" smtClean="0">
                <a:solidFill>
                  <a:schemeClr val="tx1"/>
                </a:solidFill>
                <a:effectLst/>
                <a:latin typeface="Calibri" pitchFamily="34" charset="0"/>
                <a:ea typeface="+mn-ea"/>
                <a:cs typeface="+mn-cs"/>
              </a:rPr>
              <a:t>Board-endorsed </a:t>
            </a:r>
            <a:r>
              <a:rPr lang="en-AU" sz="1200" kern="1200" dirty="0" smtClean="0">
                <a:solidFill>
                  <a:schemeClr val="tx1"/>
                </a:solidFill>
                <a:effectLst/>
                <a:latin typeface="Calibri" pitchFamily="34" charset="0"/>
                <a:ea typeface="+mn-ea"/>
                <a:cs typeface="+mn-cs"/>
              </a:rPr>
              <a:t>Capital Management Policy, introduced on 1 July 2014. The CMP brought together the often disparate risk consideration of insurers regarding important elements of their businesses, and demands the formulation of a risk appetite and capital management practices.</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Also on 1 July, a new Solvency Standard was introduced, focussed purely on ensuring sufficient liquidity in the fund – an important feature for short-tailed private health insurance.</a:t>
            </a:r>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5</a:t>
            </a:fld>
            <a:endParaRPr lang="en-US" dirty="0"/>
          </a:p>
        </p:txBody>
      </p:sp>
    </p:spTree>
    <p:extLst>
      <p:ext uri="{BB962C8B-B14F-4D97-AF65-F5344CB8AC3E}">
        <p14:creationId xmlns:p14="http://schemas.microsoft.com/office/powerpoint/2010/main" val="21434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At this early stage, it does appear that the new standards do lend themselves well to alignment with business decisions.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At a very high-level, implementation of the standards appears to have been easiest and smoothest for those insurers that already had, or principally focussed on developing, a robust risk-based framework for making business decisions.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Those insurers that appear to have principally focussed on ensuring compliance have had more to do and are sometimes still making business decisions unaided by their capital management policies.</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As such, it is therefore mainly through a governance perspective that we are most interested in assessing the success of the implementation of the new standards.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‘Good’ would look like a capital management policy that is fully owned and understood by those who make the decisions, and one which is used every day to guide those decisions.</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What we are looking for are the behavioural indicators, from insurers (Board and management), that would suggest that this is occurring. </a:t>
            </a:r>
          </a:p>
          <a:p>
            <a:endParaRPr lang="en-AU" sz="1200" kern="1200" dirty="0" smtClean="0">
              <a:solidFill>
                <a:schemeClr val="tx1"/>
              </a:solidFill>
              <a:effectLst/>
              <a:latin typeface="Calibri" pitchFamily="34" charset="0"/>
              <a:ea typeface="+mn-ea"/>
              <a:cs typeface="+mn-cs"/>
            </a:endParaRPr>
          </a:p>
          <a:p>
            <a:r>
              <a:rPr lang="en-AU" sz="1200" kern="1200" dirty="0" smtClean="0">
                <a:solidFill>
                  <a:schemeClr val="tx1"/>
                </a:solidFill>
                <a:effectLst/>
                <a:latin typeface="Calibri" pitchFamily="34" charset="0"/>
                <a:ea typeface="+mn-ea"/>
                <a:cs typeface="+mn-cs"/>
              </a:rPr>
              <a:t>Success is judged by qualitative measures and evidence of practice with substance – not just by having a CMP – I have seen more than one insurer fail with robust policies and analysis left literally sitting on the shelf unreferenced.</a:t>
            </a:r>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6</a:t>
            </a:fld>
            <a:endParaRPr lang="en-US" dirty="0"/>
          </a:p>
        </p:txBody>
      </p:sp>
    </p:spTree>
    <p:extLst>
      <p:ext uri="{BB962C8B-B14F-4D97-AF65-F5344CB8AC3E}">
        <p14:creationId xmlns:p14="http://schemas.microsoft.com/office/powerpoint/2010/main" val="3782996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So, this all begs the question, what are we doing at an Actuaries Institute session talking about the implementation of the standards, when our principal focus is on insurer risk governance and behaviour?</a:t>
            </a: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Well, actuaries have a crucial advisory role in helping insurers achieve the risk engagement that we’ve spoken about, in particular in assisting insurers to:</a:t>
            </a: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marL="171450" lvl="0" indent="-171450">
              <a:lnSpc>
                <a:spcPct val="150000"/>
              </a:lnSpc>
              <a:spcBef>
                <a:spcPts val="600"/>
              </a:spcBef>
              <a:spcAft>
                <a:spcPts val="600"/>
              </a:spcAft>
              <a:buFont typeface="Arial" panose="020B0604020202020204" pitchFamily="34" charset="0"/>
              <a:buChar char="•"/>
            </a:pPr>
            <a:r>
              <a:rPr lang="en-AU" sz="1050" kern="1200" dirty="0" smtClean="0">
                <a:solidFill>
                  <a:schemeClr val="tx1"/>
                </a:solidFill>
                <a:effectLst/>
                <a:latin typeface="Calibri Light" panose="020F0302020204030204" pitchFamily="34" charset="0"/>
                <a:ea typeface="+mn-ea"/>
                <a:cs typeface="+mn-cs"/>
              </a:rPr>
              <a:t>faithfully determine their minimum capital requirements;</a:t>
            </a: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Important of itself, but of separate importance to PHIAC as we seek to gather information on what falls within – and without – the probabilistic boundaries of the standards. In particular the “2 percent-</a:t>
            </a:r>
            <a:r>
              <a:rPr lang="en-AU" sz="1050" kern="1200" dirty="0" err="1" smtClean="0">
                <a:solidFill>
                  <a:schemeClr val="tx1"/>
                </a:solidFill>
                <a:effectLst/>
                <a:latin typeface="Calibri Light" panose="020F0302020204030204" pitchFamily="34" charset="0"/>
                <a:ea typeface="+mn-ea"/>
                <a:cs typeface="+mn-cs"/>
              </a:rPr>
              <a:t>ers</a:t>
            </a:r>
            <a:r>
              <a:rPr lang="en-AU" sz="1050" kern="1200" dirty="0" smtClean="0">
                <a:solidFill>
                  <a:schemeClr val="tx1"/>
                </a:solidFill>
                <a:effectLst/>
                <a:latin typeface="Calibri Light" panose="020F0302020204030204" pitchFamily="34" charset="0"/>
                <a:ea typeface="+mn-ea"/>
                <a:cs typeface="+mn-cs"/>
              </a:rPr>
              <a:t>” occupy our minds and crisis scenarios as we consider how we would deal with these possibilities. </a:t>
            </a: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marL="171450" lvl="0" indent="-171450">
              <a:lnSpc>
                <a:spcPct val="150000"/>
              </a:lnSpc>
              <a:spcBef>
                <a:spcPts val="600"/>
              </a:spcBef>
              <a:spcAft>
                <a:spcPts val="600"/>
              </a:spcAft>
              <a:buFont typeface="Arial" panose="020B0604020202020204" pitchFamily="34" charset="0"/>
              <a:buChar char="•"/>
            </a:pPr>
            <a:r>
              <a:rPr lang="en-AU" sz="1050" kern="1200" dirty="0" smtClean="0">
                <a:solidFill>
                  <a:schemeClr val="tx1"/>
                </a:solidFill>
                <a:effectLst/>
                <a:latin typeface="Calibri Light" panose="020F0302020204030204" pitchFamily="34" charset="0"/>
                <a:ea typeface="+mn-ea"/>
                <a:cs typeface="+mn-cs"/>
              </a:rPr>
              <a:t>adopt sensible capital management practices;</a:t>
            </a:r>
          </a:p>
          <a:p>
            <a:pPr marL="171450" lvl="0" indent="-171450">
              <a:lnSpc>
                <a:spcPct val="150000"/>
              </a:lnSpc>
              <a:spcBef>
                <a:spcPts val="600"/>
              </a:spcBef>
              <a:spcAft>
                <a:spcPts val="600"/>
              </a:spcAft>
              <a:buFont typeface="Arial" panose="020B0604020202020204" pitchFamily="34" charset="0"/>
              <a:buChar char="•"/>
            </a:pPr>
            <a:r>
              <a:rPr lang="en-AU" sz="1050" kern="1200" dirty="0" smtClean="0">
                <a:solidFill>
                  <a:schemeClr val="tx1"/>
                </a:solidFill>
                <a:effectLst/>
                <a:latin typeface="Calibri Light" panose="020F0302020204030204" pitchFamily="34" charset="0"/>
                <a:ea typeface="+mn-ea"/>
                <a:cs typeface="+mn-cs"/>
              </a:rPr>
              <a:t>design capital management policies that reflect these practices; and</a:t>
            </a:r>
          </a:p>
          <a:p>
            <a:pPr marL="171450" lvl="0" indent="-171450">
              <a:lnSpc>
                <a:spcPct val="150000"/>
              </a:lnSpc>
              <a:spcBef>
                <a:spcPts val="600"/>
              </a:spcBef>
              <a:spcAft>
                <a:spcPts val="600"/>
              </a:spcAft>
              <a:buFont typeface="Arial" panose="020B0604020202020204" pitchFamily="34" charset="0"/>
              <a:buChar char="•"/>
            </a:pPr>
            <a:r>
              <a:rPr lang="en-AU" sz="1050" kern="1200" dirty="0" smtClean="0">
                <a:solidFill>
                  <a:schemeClr val="tx1"/>
                </a:solidFill>
                <a:effectLst/>
                <a:latin typeface="Calibri Light" panose="020F0302020204030204" pitchFamily="34" charset="0"/>
                <a:ea typeface="+mn-ea"/>
                <a:cs typeface="+mn-cs"/>
              </a:rPr>
              <a:t>make informed strategic decisions through a thorough understanding of the risk and capital implications</a:t>
            </a: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I need to be </a:t>
            </a:r>
            <a:r>
              <a:rPr lang="en-AU" sz="1050" kern="1200" dirty="0" smtClean="0">
                <a:solidFill>
                  <a:schemeClr val="tx1"/>
                </a:solidFill>
                <a:effectLst/>
                <a:latin typeface="Calibri Light" panose="020F0302020204030204" pitchFamily="34" charset="0"/>
                <a:ea typeface="+mn-ea"/>
                <a:cs typeface="+mn-cs"/>
              </a:rPr>
              <a:t>clear that, </a:t>
            </a:r>
            <a:r>
              <a:rPr lang="en-AU" sz="1050" kern="1200" dirty="0" smtClean="0">
                <a:solidFill>
                  <a:schemeClr val="tx1"/>
                </a:solidFill>
                <a:effectLst/>
                <a:latin typeface="Calibri Light" panose="020F0302020204030204" pitchFamily="34" charset="0"/>
                <a:ea typeface="+mn-ea"/>
                <a:cs typeface="+mn-cs"/>
              </a:rPr>
              <a:t>as an advisor, it is not the actuaries responsibility to ensure that these actually occur. However, she/he does have a key role in facilitating their occurrence. </a:t>
            </a: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In general, I think it’s fair to say these aspects of the actuary’s role, especially Appointed Actuaries, are well understood and have been well performed.</a:t>
            </a:r>
            <a:r>
              <a:rPr lang="en-AU" sz="1050" i="1" kern="1200" dirty="0" smtClean="0">
                <a:solidFill>
                  <a:schemeClr val="tx1"/>
                </a:solidFill>
                <a:effectLst/>
                <a:latin typeface="Calibri Light" panose="020F0302020204030204" pitchFamily="34" charset="0"/>
                <a:ea typeface="+mn-ea"/>
                <a:cs typeface="+mn-cs"/>
              </a:rPr>
              <a:t> </a:t>
            </a: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endParaRPr lang="en-AU" sz="1050" i="1"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i="1" kern="1200" dirty="0" smtClean="0">
                <a:solidFill>
                  <a:schemeClr val="tx1"/>
                </a:solidFill>
                <a:effectLst/>
                <a:latin typeface="Calibri Light" panose="020F0302020204030204" pitchFamily="34" charset="0"/>
                <a:ea typeface="+mn-ea"/>
                <a:cs typeface="+mn-cs"/>
              </a:rPr>
              <a:t>[included at the end of these slides questions for the Board to consider when reviewing the work of their actuaries. I will be interested to learn over the coming months how many of those have become a regular feature of actuaries’ interactions with the Board and management of insurers.]</a:t>
            </a: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I would summarise what we would like to see from actuaries, as a prudential supervisor, as </a:t>
            </a:r>
          </a:p>
          <a:p>
            <a:pPr lvl="0">
              <a:lnSpc>
                <a:spcPct val="150000"/>
              </a:lnSpc>
              <a:spcBef>
                <a:spcPts val="600"/>
              </a:spcBef>
              <a:spcAft>
                <a:spcPts val="600"/>
              </a:spcAft>
            </a:pPr>
            <a:endParaRPr lang="en-AU" sz="1050" b="1" kern="1200" dirty="0" smtClean="0">
              <a:solidFill>
                <a:schemeClr val="tx1"/>
              </a:solidFill>
              <a:effectLst/>
              <a:latin typeface="Calibri Light" panose="020F0302020204030204" pitchFamily="34" charset="0"/>
              <a:ea typeface="+mn-ea"/>
              <a:cs typeface="+mn-cs"/>
            </a:endParaRPr>
          </a:p>
          <a:p>
            <a:pPr lvl="0">
              <a:lnSpc>
                <a:spcPct val="150000"/>
              </a:lnSpc>
              <a:spcBef>
                <a:spcPts val="600"/>
              </a:spcBef>
              <a:spcAft>
                <a:spcPts val="600"/>
              </a:spcAft>
            </a:pPr>
            <a:r>
              <a:rPr lang="en-AU" sz="1050" b="1" kern="1200" dirty="0" smtClean="0">
                <a:solidFill>
                  <a:schemeClr val="tx1"/>
                </a:solidFill>
                <a:effectLst/>
                <a:latin typeface="Calibri Light" panose="020F0302020204030204" pitchFamily="34" charset="0"/>
                <a:ea typeface="+mn-ea"/>
                <a:cs typeface="+mn-cs"/>
              </a:rPr>
              <a:t>Forward-looking analysis</a:t>
            </a: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What is important is that particular attention is paid to those risks which:</a:t>
            </a:r>
          </a:p>
          <a:p>
            <a:pPr marL="171450" lvl="0" indent="-171450">
              <a:lnSpc>
                <a:spcPct val="150000"/>
              </a:lnSpc>
              <a:spcBef>
                <a:spcPts val="600"/>
              </a:spcBef>
              <a:spcAft>
                <a:spcPts val="600"/>
              </a:spcAft>
              <a:buFont typeface="Arial" panose="020B0604020202020204" pitchFamily="34" charset="0"/>
              <a:buChar char="•"/>
            </a:pPr>
            <a:r>
              <a:rPr lang="en-AU" sz="1050" kern="1200" dirty="0" smtClean="0">
                <a:solidFill>
                  <a:schemeClr val="tx1"/>
                </a:solidFill>
                <a:effectLst/>
                <a:latin typeface="Calibri Light" panose="020F0302020204030204" pitchFamily="34" charset="0"/>
                <a:ea typeface="+mn-ea"/>
                <a:cs typeface="+mn-cs"/>
              </a:rPr>
              <a:t>the board is unsure about, or may currently be over/under-estimating</a:t>
            </a:r>
          </a:p>
          <a:p>
            <a:pPr marL="171450" lvl="0" indent="-171450">
              <a:lnSpc>
                <a:spcPct val="150000"/>
              </a:lnSpc>
              <a:spcBef>
                <a:spcPts val="600"/>
              </a:spcBef>
              <a:spcAft>
                <a:spcPts val="600"/>
              </a:spcAft>
              <a:buFont typeface="Arial" panose="020B0604020202020204" pitchFamily="34" charset="0"/>
              <a:buChar char="•"/>
            </a:pPr>
            <a:r>
              <a:rPr lang="en-AU" sz="1050" kern="1200" dirty="0" smtClean="0">
                <a:solidFill>
                  <a:schemeClr val="tx1"/>
                </a:solidFill>
                <a:effectLst/>
                <a:latin typeface="Calibri Light" panose="020F0302020204030204" pitchFamily="34" charset="0"/>
                <a:ea typeface="+mn-ea"/>
                <a:cs typeface="+mn-cs"/>
              </a:rPr>
              <a:t>underpin an important future decision</a:t>
            </a: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These types of risk typically involve a more prospective view than much of the ‘run-of-the-mill’ actuarial analysis which occurs. And so it is forward-looking, insurer-specific risk analysis that we see as especially valuable.</a:t>
            </a:r>
          </a:p>
          <a:p>
            <a:pPr lvl="0">
              <a:lnSpc>
                <a:spcPct val="150000"/>
              </a:lnSpc>
              <a:spcBef>
                <a:spcPts val="600"/>
              </a:spcBef>
              <a:spcAft>
                <a:spcPts val="600"/>
              </a:spcAft>
            </a:pPr>
            <a:endParaRPr lang="en-AU" sz="1050" b="1" kern="1200" dirty="0" smtClean="0">
              <a:solidFill>
                <a:schemeClr val="tx1"/>
              </a:solidFill>
              <a:effectLst/>
              <a:latin typeface="Calibri Light" panose="020F0302020204030204" pitchFamily="34" charset="0"/>
              <a:ea typeface="+mn-ea"/>
              <a:cs typeface="+mn-cs"/>
            </a:endParaRPr>
          </a:p>
          <a:p>
            <a:pPr lvl="0">
              <a:lnSpc>
                <a:spcPct val="150000"/>
              </a:lnSpc>
              <a:spcBef>
                <a:spcPts val="600"/>
              </a:spcBef>
              <a:spcAft>
                <a:spcPts val="600"/>
              </a:spcAft>
            </a:pPr>
            <a:r>
              <a:rPr lang="en-AU" sz="1050" b="1" kern="1200" dirty="0" smtClean="0">
                <a:solidFill>
                  <a:schemeClr val="tx1"/>
                </a:solidFill>
                <a:effectLst/>
                <a:latin typeface="Calibri Light" panose="020F0302020204030204" pitchFamily="34" charset="0"/>
                <a:ea typeface="+mn-ea"/>
                <a:cs typeface="+mn-cs"/>
              </a:rPr>
              <a:t>Best practice evolving</a:t>
            </a: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Our views on the success of implementation are not ultimately aimed at actuaries, and so we don’t intend to go into the reasonableness (or otherwise) of different actuarial approaches. </a:t>
            </a: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We would of course like to see best actuarial practice evolve, but we believe that the best way for this to happen is through the sharing of ideas and the relating experiences of what’s worked and what hasn’t amongst the actuarial community.</a:t>
            </a:r>
          </a:p>
          <a:p>
            <a:pPr lvl="0">
              <a:lnSpc>
                <a:spcPct val="150000"/>
              </a:lnSpc>
              <a:spcBef>
                <a:spcPts val="600"/>
              </a:spcBef>
              <a:spcAft>
                <a:spcPts val="600"/>
              </a:spcAft>
            </a:pPr>
            <a:endParaRPr lang="en-AU" sz="1050" b="1" kern="1200" dirty="0" smtClean="0">
              <a:solidFill>
                <a:schemeClr val="tx1"/>
              </a:solidFill>
              <a:effectLst/>
              <a:latin typeface="Calibri Light" panose="020F0302020204030204" pitchFamily="34" charset="0"/>
              <a:ea typeface="+mn-ea"/>
              <a:cs typeface="+mn-cs"/>
            </a:endParaRPr>
          </a:p>
          <a:p>
            <a:pPr lvl="0">
              <a:lnSpc>
                <a:spcPct val="150000"/>
              </a:lnSpc>
              <a:spcBef>
                <a:spcPts val="600"/>
              </a:spcBef>
              <a:spcAft>
                <a:spcPts val="600"/>
              </a:spcAft>
            </a:pPr>
            <a:r>
              <a:rPr lang="en-AU" sz="1050" b="1" kern="1200" dirty="0" smtClean="0">
                <a:solidFill>
                  <a:schemeClr val="tx1"/>
                </a:solidFill>
                <a:effectLst/>
                <a:latin typeface="Calibri Light" panose="020F0302020204030204" pitchFamily="34" charset="0"/>
                <a:ea typeface="+mn-ea"/>
                <a:cs typeface="+mn-cs"/>
              </a:rPr>
              <a:t>Close monitoring</a:t>
            </a: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endParaRPr lang="en-AU" sz="1050" kern="1200" dirty="0" smtClean="0">
              <a:solidFill>
                <a:schemeClr val="tx1"/>
              </a:solidFill>
              <a:effectLst/>
              <a:latin typeface="Calibri Light" panose="020F0302020204030204" pitchFamily="34" charset="0"/>
              <a:ea typeface="+mn-ea"/>
              <a:cs typeface="+mn-cs"/>
            </a:endParaRPr>
          </a:p>
          <a:p>
            <a:pPr>
              <a:lnSpc>
                <a:spcPct val="150000"/>
              </a:lnSpc>
              <a:spcBef>
                <a:spcPts val="600"/>
              </a:spcBef>
              <a:spcAft>
                <a:spcPts val="600"/>
              </a:spcAft>
            </a:pPr>
            <a:r>
              <a:rPr lang="en-AU" sz="1050" kern="1200" dirty="0" smtClean="0">
                <a:solidFill>
                  <a:schemeClr val="tx1"/>
                </a:solidFill>
                <a:effectLst/>
                <a:latin typeface="Calibri Light" panose="020F0302020204030204" pitchFamily="34" charset="0"/>
                <a:ea typeface="+mn-ea"/>
                <a:cs typeface="+mn-cs"/>
              </a:rPr>
              <a:t>Carefully chosen, informative risk and capital metrics that are well-understood by Boards, and are reported frequently. It is only with this information that key decisions can be made.</a:t>
            </a:r>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7</a:t>
            </a:fld>
            <a:endParaRPr lang="en-US" dirty="0"/>
          </a:p>
        </p:txBody>
      </p:sp>
    </p:spTree>
    <p:extLst>
      <p:ext uri="{BB962C8B-B14F-4D97-AF65-F5344CB8AC3E}">
        <p14:creationId xmlns:p14="http://schemas.microsoft.com/office/powerpoint/2010/main" val="4231120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Talking points:</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Monitoring compliance</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BAU prudential regulation</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All insurers compliant with minimum quantitative requirements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Teething reporting issues being ironed out</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‘Tick list’ exercise against capital management policy inclusions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Broadly compliant, some grey areas, but easy to merely comply</a:t>
            </a:r>
            <a:endParaRPr lang="en-AU" sz="1050" kern="1200" dirty="0" smtClean="0">
              <a:solidFill>
                <a:schemeClr val="tx1"/>
              </a:solidFill>
              <a:effectLst/>
              <a:latin typeface="Calibri" pitchFamily="34" charset="0"/>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Examining practice</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PHIAC wants wise prudent business decisions being made with thorough understanding of risk</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Evidenced in insurer articulation of risk management and application of policies</a:t>
            </a:r>
            <a:endParaRPr lang="en-AU" sz="1050" kern="1200" dirty="0" smtClean="0">
              <a:solidFill>
                <a:schemeClr val="tx1"/>
              </a:solidFill>
              <a:effectLst/>
              <a:latin typeface="Calibri" pitchFamily="34" charset="0"/>
              <a:ea typeface="+mn-ea"/>
              <a:cs typeface="+mn-cs"/>
            </a:endParaRPr>
          </a:p>
          <a:p>
            <a:pPr marL="628650" lvl="1" indent="-171450">
              <a:buFont typeface="Courier New" panose="02070309020205020404" pitchFamily="49" charset="0"/>
              <a:buChar char="o"/>
            </a:pPr>
            <a:r>
              <a:rPr lang="en-AU" sz="1200" kern="1200" dirty="0" smtClean="0">
                <a:solidFill>
                  <a:schemeClr val="tx1"/>
                </a:solidFill>
                <a:effectLst/>
                <a:latin typeface="Calibri" pitchFamily="34" charset="0"/>
                <a:ea typeface="+mn-ea"/>
                <a:cs typeface="+mn-cs"/>
              </a:rPr>
              <a:t>We want insurers and actuaries in the industry to push forward the quality of technical analysis underpinning policies</a:t>
            </a:r>
            <a:endParaRPr lang="en-AU" sz="1050" kern="1200" dirty="0" smtClean="0">
              <a:solidFill>
                <a:schemeClr val="tx1"/>
              </a:solidFill>
              <a:effectLst/>
              <a:latin typeface="Calibri" pitchFamily="34" charset="0"/>
              <a:ea typeface="+mn-ea"/>
              <a:cs typeface="+mn-cs"/>
            </a:endParaRPr>
          </a:p>
          <a:p>
            <a:endParaRPr lang="en-AU" dirty="0"/>
          </a:p>
        </p:txBody>
      </p:sp>
    </p:spTree>
    <p:extLst>
      <p:ext uri="{BB962C8B-B14F-4D97-AF65-F5344CB8AC3E}">
        <p14:creationId xmlns:p14="http://schemas.microsoft.com/office/powerpoint/2010/main" val="2498273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Calibri" pitchFamily="34" charset="0"/>
                <a:ea typeface="+mn-ea"/>
                <a:cs typeface="+mn-cs"/>
              </a:rPr>
              <a:t>Talking points:</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Example of PHIAC facilitating discussions on industry actuarial practice</a:t>
            </a:r>
          </a:p>
          <a:p>
            <a:pPr marL="171450" lvl="0" indent="-171450">
              <a:buFont typeface="Arial" panose="020B0604020202020204" pitchFamily="34" charset="0"/>
              <a:buChar char="•"/>
            </a:pPr>
            <a:r>
              <a:rPr lang="en-AU" sz="1200" kern="1200" dirty="0" smtClean="0">
                <a:solidFill>
                  <a:schemeClr val="tx1"/>
                </a:solidFill>
                <a:effectLst/>
                <a:latin typeface="Calibri" pitchFamily="34" charset="0"/>
                <a:ea typeface="+mn-ea"/>
                <a:cs typeface="+mn-cs"/>
              </a:rPr>
              <a:t>Range of approaches, although some probably similar to each other</a:t>
            </a:r>
          </a:p>
          <a:p>
            <a:endParaRPr lang="en-AU" dirty="0"/>
          </a:p>
        </p:txBody>
      </p:sp>
      <p:sp>
        <p:nvSpPr>
          <p:cNvPr id="4" name="Slide Number Placeholder 3"/>
          <p:cNvSpPr>
            <a:spLocks noGrp="1"/>
          </p:cNvSpPr>
          <p:nvPr>
            <p:ph type="sldNum" sz="quarter" idx="10"/>
          </p:nvPr>
        </p:nvSpPr>
        <p:spPr/>
        <p:txBody>
          <a:bodyPr/>
          <a:lstStyle/>
          <a:p>
            <a:pPr>
              <a:defRPr/>
            </a:pPr>
            <a:fld id="{8226982C-4F8B-4D31-9224-9C5701B089A8}" type="slidenum">
              <a:rPr lang="en-US" smtClean="0"/>
              <a:pPr>
                <a:defRPr/>
              </a:pPr>
              <a:t>9</a:t>
            </a:fld>
            <a:endParaRPr lang="en-US" dirty="0"/>
          </a:p>
        </p:txBody>
      </p:sp>
    </p:spTree>
    <p:extLst>
      <p:ext uri="{BB962C8B-B14F-4D97-AF65-F5344CB8AC3E}">
        <p14:creationId xmlns:p14="http://schemas.microsoft.com/office/powerpoint/2010/main" val="371616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a:ln>
            <a:noFill/>
          </a:ln>
        </p:spPr>
        <p:txBody>
          <a:bodyPr/>
          <a:lstStyle>
            <a:lvl1pPr>
              <a:defRPr>
                <a:solidFill>
                  <a:schemeClr val="accent3">
                    <a:lumMod val="50000"/>
                  </a:schemeClr>
                </a:solidFill>
                <a:latin typeface="+mj-lt"/>
                <a:cs typeface="Arial" pitchFamily="34" charset="0"/>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371600" y="2914650"/>
            <a:ext cx="6400800" cy="1314450"/>
          </a:xfrm>
          <a:effectLst/>
        </p:spPr>
        <p:txBody>
          <a:bodyPr/>
          <a:lstStyle>
            <a:lvl1pPr marL="0" indent="0" algn="ctr">
              <a:buNone/>
              <a:defRPr>
                <a:solidFill>
                  <a:srgbClr val="5E5959"/>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marL="342900" indent="-342900">
              <a:buFont typeface="Wingdings" panose="05000000000000000000" pitchFamily="2" charset="2"/>
              <a:buChar char="R"/>
              <a:defRPr sz="1800">
                <a:latin typeface="+mn-lt"/>
                <a:cs typeface="Segoe UI Semilight" panose="020B0402040204020203" pitchFamily="34" charset="0"/>
              </a:defRPr>
            </a:lvl1pPr>
            <a:lvl2pPr>
              <a:defRPr sz="1800">
                <a:latin typeface="+mn-lt"/>
                <a:cs typeface="Segoe UI Semilight" panose="020B0402040204020203" pitchFamily="34" charset="0"/>
              </a:defRPr>
            </a:lvl2pPr>
            <a:lvl3pPr>
              <a:defRPr sz="1800">
                <a:latin typeface="+mn-lt"/>
                <a:cs typeface="Segoe UI Semilight" panose="020B0402040204020203" pitchFamily="34" charset="0"/>
              </a:defRPr>
            </a:lvl3pPr>
            <a:lvl4pPr>
              <a:defRPr sz="1800">
                <a:latin typeface="+mn-lt"/>
                <a:cs typeface="Segoe UI Semilight" panose="020B0402040204020203" pitchFamily="34" charset="0"/>
              </a:defRPr>
            </a:lvl4pPr>
            <a:lvl5pPr>
              <a:defRPr sz="1800">
                <a:latin typeface="+mn-lt"/>
                <a:cs typeface="Segoe UI Semilight" panose="020B04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768074"/>
            <a:ext cx="4038600" cy="2826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768074"/>
            <a:ext cx="4038600" cy="2826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131591"/>
            <a:ext cx="8507288" cy="3463033"/>
          </a:xfrm>
        </p:spPr>
        <p:txBody>
          <a:bodyPr/>
          <a:lstStyle>
            <a:lvl1pPr marL="342900" indent="-342900">
              <a:buFont typeface="Wingdings" panose="05000000000000000000" pitchFamily="2" charset="2"/>
              <a:buChar cha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26560435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339502"/>
            <a:ext cx="8229600" cy="857250"/>
          </a:xfrm>
        </p:spPr>
        <p:txBody>
          <a:bodyPr/>
          <a:lstStyle>
            <a:lvl1pPr>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67544" y="1203598"/>
            <a:ext cx="4040188" cy="633635"/>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95687"/>
            <a:ext cx="4040188" cy="259893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4644008" y="1203598"/>
            <a:ext cx="4041775" cy="64294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995687"/>
            <a:ext cx="4041775" cy="259893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No Ba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41932584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524328" y="4549998"/>
            <a:ext cx="1521301" cy="5598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Flowchart: Document 8"/>
          <p:cNvSpPr/>
          <p:nvPr/>
        </p:nvSpPr>
        <p:spPr>
          <a:xfrm flipV="1">
            <a:off x="-9219" y="4587973"/>
            <a:ext cx="7461540" cy="56478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64"/>
              <a:gd name="connsiteY0" fmla="*/ 0 h 20606"/>
              <a:gd name="connsiteX1" fmla="*/ 21600 w 21664"/>
              <a:gd name="connsiteY1" fmla="*/ 0 h 20606"/>
              <a:gd name="connsiteX2" fmla="*/ 21664 w 21664"/>
              <a:gd name="connsiteY2" fmla="*/ 2166 h 20606"/>
              <a:gd name="connsiteX3" fmla="*/ 0 w 21664"/>
              <a:gd name="connsiteY3" fmla="*/ 20172 h 20606"/>
              <a:gd name="connsiteX4" fmla="*/ 0 w 21664"/>
              <a:gd name="connsiteY4" fmla="*/ 0 h 20606"/>
              <a:gd name="connsiteX0" fmla="*/ 156 w 21820"/>
              <a:gd name="connsiteY0" fmla="*/ 0 h 13522"/>
              <a:gd name="connsiteX1" fmla="*/ 21756 w 21820"/>
              <a:gd name="connsiteY1" fmla="*/ 0 h 13522"/>
              <a:gd name="connsiteX2" fmla="*/ 21820 w 21820"/>
              <a:gd name="connsiteY2" fmla="*/ 2166 h 13522"/>
              <a:gd name="connsiteX3" fmla="*/ 0 w 21820"/>
              <a:gd name="connsiteY3" fmla="*/ 12902 h 13522"/>
              <a:gd name="connsiteX4" fmla="*/ 156 w 21820"/>
              <a:gd name="connsiteY4" fmla="*/ 0 h 13522"/>
              <a:gd name="connsiteX0" fmla="*/ 0 w 21842"/>
              <a:gd name="connsiteY0" fmla="*/ 0 h 13522"/>
              <a:gd name="connsiteX1" fmla="*/ 21778 w 21842"/>
              <a:gd name="connsiteY1" fmla="*/ 0 h 13522"/>
              <a:gd name="connsiteX2" fmla="*/ 21842 w 21842"/>
              <a:gd name="connsiteY2" fmla="*/ 2166 h 13522"/>
              <a:gd name="connsiteX3" fmla="*/ 22 w 21842"/>
              <a:gd name="connsiteY3" fmla="*/ 12902 h 13522"/>
              <a:gd name="connsiteX4" fmla="*/ 0 w 21842"/>
              <a:gd name="connsiteY4" fmla="*/ 0 h 135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42" h="13522">
                <a:moveTo>
                  <a:pt x="0" y="0"/>
                </a:moveTo>
                <a:lnTo>
                  <a:pt x="21778" y="0"/>
                </a:lnTo>
                <a:cubicBezTo>
                  <a:pt x="21778" y="5774"/>
                  <a:pt x="21842" y="-3608"/>
                  <a:pt x="21842" y="2166"/>
                </a:cubicBezTo>
                <a:cubicBezTo>
                  <a:pt x="11042" y="2166"/>
                  <a:pt x="10822" y="16652"/>
                  <a:pt x="22" y="12902"/>
                </a:cubicBezTo>
                <a:cubicBezTo>
                  <a:pt x="15" y="8601"/>
                  <a:pt x="7" y="4301"/>
                  <a:pt x="0" y="0"/>
                </a:cubicBezTo>
                <a:close/>
              </a:path>
            </a:pathLst>
          </a:custGeom>
          <a:solidFill>
            <a:srgbClr val="93AF2A">
              <a:alpha val="4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en-AU" dirty="0"/>
          </a:p>
        </p:txBody>
      </p:sp>
      <p:sp>
        <p:nvSpPr>
          <p:cNvPr id="1026" name="Title Placeholder 1"/>
          <p:cNvSpPr>
            <a:spLocks noGrp="1"/>
          </p:cNvSpPr>
          <p:nvPr>
            <p:ph type="title"/>
          </p:nvPr>
        </p:nvSpPr>
        <p:spPr bwMode="auto">
          <a:xfrm>
            <a:off x="0" y="339502"/>
            <a:ext cx="9151159" cy="532320"/>
          </a:xfrm>
          <a:prstGeom prst="rect">
            <a:avLst/>
          </a:prstGeom>
          <a:noFill/>
          <a:ln>
            <a:noFill/>
            <a:headEnd/>
            <a:tailEnd/>
          </a:ln>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none"/>
        </p:style>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AU" dirty="0" smtClean="0"/>
          </a:p>
        </p:txBody>
      </p:sp>
      <p:sp>
        <p:nvSpPr>
          <p:cNvPr id="1027" name="Text Placeholder 2"/>
          <p:cNvSpPr>
            <a:spLocks noGrp="1"/>
          </p:cNvSpPr>
          <p:nvPr>
            <p:ph type="body" idx="1"/>
          </p:nvPr>
        </p:nvSpPr>
        <p:spPr bwMode="auto">
          <a:xfrm>
            <a:off x="225892" y="1140395"/>
            <a:ext cx="8699373" cy="330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smtClean="0"/>
          </a:p>
        </p:txBody>
      </p:sp>
      <p:pic>
        <p:nvPicPr>
          <p:cNvPr id="1032" name="Picture 4" descr="PHIAC A3 reportcover_header logo"/>
          <p:cNvPicPr>
            <a:picLocks noChangeAspect="1" noChangeArrowheads="1"/>
          </p:cNvPicPr>
          <p:nvPr/>
        </p:nvPicPr>
        <p:blipFill>
          <a:blip r:embed="rId10" cstate="print"/>
          <a:srcRect/>
          <a:stretch>
            <a:fillRect/>
          </a:stretch>
        </p:blipFill>
        <p:spPr bwMode="auto">
          <a:xfrm>
            <a:off x="107504" y="4671898"/>
            <a:ext cx="2520280" cy="35793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timing>
    <p:tnLst>
      <p:par>
        <p:cTn id="1" dur="indefinite" restart="never" nodeType="tmRoot"/>
      </p:par>
    </p:tnLst>
  </p:timing>
  <p:txStyles>
    <p:titleStyle>
      <a:lvl1pPr marL="179388" indent="0" algn="l" rtl="0" eaLnBrk="1" fontAlgn="base" hangingPunct="1">
        <a:spcBef>
          <a:spcPct val="0"/>
        </a:spcBef>
        <a:spcAft>
          <a:spcPct val="0"/>
        </a:spcAft>
        <a:defRPr sz="2800" b="1" kern="1200">
          <a:solidFill>
            <a:schemeClr val="accent3">
              <a:lumMod val="50000"/>
            </a:schemeClr>
          </a:solidFill>
          <a:latin typeface="+mj-lt"/>
          <a:ea typeface="+mj-ea"/>
          <a:cs typeface="Arial" pitchFamily="34" charset="0"/>
        </a:defRPr>
      </a:lvl1pPr>
      <a:lvl2pPr algn="ctr" rtl="0" eaLnBrk="1" fontAlgn="base" hangingPunct="1">
        <a:spcBef>
          <a:spcPct val="0"/>
        </a:spcBef>
        <a:spcAft>
          <a:spcPct val="0"/>
        </a:spcAft>
        <a:defRPr sz="4400">
          <a:solidFill>
            <a:srgbClr val="5E5959"/>
          </a:solidFill>
          <a:latin typeface="Arial" charset="0"/>
          <a:cs typeface="Arial" charset="0"/>
        </a:defRPr>
      </a:lvl2pPr>
      <a:lvl3pPr algn="ctr" rtl="0" eaLnBrk="1" fontAlgn="base" hangingPunct="1">
        <a:spcBef>
          <a:spcPct val="0"/>
        </a:spcBef>
        <a:spcAft>
          <a:spcPct val="0"/>
        </a:spcAft>
        <a:defRPr sz="4400">
          <a:solidFill>
            <a:srgbClr val="5E5959"/>
          </a:solidFill>
          <a:latin typeface="Arial" charset="0"/>
          <a:cs typeface="Arial" charset="0"/>
        </a:defRPr>
      </a:lvl3pPr>
      <a:lvl4pPr algn="ctr" rtl="0" eaLnBrk="1" fontAlgn="base" hangingPunct="1">
        <a:spcBef>
          <a:spcPct val="0"/>
        </a:spcBef>
        <a:spcAft>
          <a:spcPct val="0"/>
        </a:spcAft>
        <a:defRPr sz="4400">
          <a:solidFill>
            <a:srgbClr val="5E5959"/>
          </a:solidFill>
          <a:latin typeface="Arial" charset="0"/>
          <a:cs typeface="Arial" charset="0"/>
        </a:defRPr>
      </a:lvl4pPr>
      <a:lvl5pPr algn="ctr" rtl="0" eaLnBrk="1" fontAlgn="base" hangingPunct="1">
        <a:spcBef>
          <a:spcPct val="0"/>
        </a:spcBef>
        <a:spcAft>
          <a:spcPct val="0"/>
        </a:spcAft>
        <a:defRPr sz="4400">
          <a:solidFill>
            <a:srgbClr val="5E5959"/>
          </a:solidFill>
          <a:latin typeface="Arial" charset="0"/>
          <a:cs typeface="Arial" charset="0"/>
        </a:defRPr>
      </a:lvl5pPr>
      <a:lvl6pPr marL="457200" algn="ctr" rtl="0" eaLnBrk="1" fontAlgn="base" hangingPunct="1">
        <a:spcBef>
          <a:spcPct val="0"/>
        </a:spcBef>
        <a:spcAft>
          <a:spcPct val="0"/>
        </a:spcAft>
        <a:defRPr sz="4400">
          <a:solidFill>
            <a:srgbClr val="5E5959"/>
          </a:solidFill>
          <a:latin typeface="Arial" charset="0"/>
          <a:cs typeface="Arial" charset="0"/>
        </a:defRPr>
      </a:lvl6pPr>
      <a:lvl7pPr marL="914400" algn="ctr" rtl="0" eaLnBrk="1" fontAlgn="base" hangingPunct="1">
        <a:spcBef>
          <a:spcPct val="0"/>
        </a:spcBef>
        <a:spcAft>
          <a:spcPct val="0"/>
        </a:spcAft>
        <a:defRPr sz="4400">
          <a:solidFill>
            <a:srgbClr val="5E5959"/>
          </a:solidFill>
          <a:latin typeface="Arial" charset="0"/>
          <a:cs typeface="Arial" charset="0"/>
        </a:defRPr>
      </a:lvl7pPr>
      <a:lvl8pPr marL="1371600" algn="ctr" rtl="0" eaLnBrk="1" fontAlgn="base" hangingPunct="1">
        <a:spcBef>
          <a:spcPct val="0"/>
        </a:spcBef>
        <a:spcAft>
          <a:spcPct val="0"/>
        </a:spcAft>
        <a:defRPr sz="4400">
          <a:solidFill>
            <a:srgbClr val="5E5959"/>
          </a:solidFill>
          <a:latin typeface="Arial" charset="0"/>
          <a:cs typeface="Arial" charset="0"/>
        </a:defRPr>
      </a:lvl8pPr>
      <a:lvl9pPr marL="1828800" algn="ctr" rtl="0" eaLnBrk="1" fontAlgn="base" hangingPunct="1">
        <a:spcBef>
          <a:spcPct val="0"/>
        </a:spcBef>
        <a:spcAft>
          <a:spcPct val="0"/>
        </a:spcAft>
        <a:defRPr sz="4400">
          <a:solidFill>
            <a:srgbClr val="5E5959"/>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1600" b="0" kern="1200">
          <a:solidFill>
            <a:srgbClr val="5E5959"/>
          </a:solidFill>
          <a:latin typeface="+mn-lt"/>
          <a:ea typeface="+mn-ea"/>
          <a:cs typeface="Segoe UI Semilight" panose="020B0402040204020203" pitchFamily="34" charset="0"/>
        </a:defRPr>
      </a:lvl1pPr>
      <a:lvl2pPr marL="742950" indent="-285750" algn="l" rtl="0" eaLnBrk="1" fontAlgn="base" hangingPunct="1">
        <a:spcBef>
          <a:spcPct val="20000"/>
        </a:spcBef>
        <a:spcAft>
          <a:spcPct val="0"/>
        </a:spcAft>
        <a:buFont typeface="Arial" charset="0"/>
        <a:buChar char="–"/>
        <a:defRPr sz="1600" b="0" kern="1200">
          <a:solidFill>
            <a:srgbClr val="5E5959"/>
          </a:solidFill>
          <a:latin typeface="+mn-lt"/>
          <a:ea typeface="+mn-ea"/>
          <a:cs typeface="Segoe UI Semilight" panose="020B0402040204020203" pitchFamily="34" charset="0"/>
        </a:defRPr>
      </a:lvl2pPr>
      <a:lvl3pPr marL="1143000" indent="-228600" algn="l" rtl="0" eaLnBrk="1" fontAlgn="base" hangingPunct="1">
        <a:spcBef>
          <a:spcPct val="20000"/>
        </a:spcBef>
        <a:spcAft>
          <a:spcPct val="0"/>
        </a:spcAft>
        <a:buFont typeface="Arial" charset="0"/>
        <a:buChar char="•"/>
        <a:defRPr sz="1600" b="0" kern="1200">
          <a:solidFill>
            <a:srgbClr val="5E5959"/>
          </a:solidFill>
          <a:latin typeface="+mn-lt"/>
          <a:ea typeface="+mn-ea"/>
          <a:cs typeface="Segoe UI Semilight" panose="020B0402040204020203" pitchFamily="34" charset="0"/>
        </a:defRPr>
      </a:lvl3pPr>
      <a:lvl4pPr marL="1600200" indent="-228600" algn="l" rtl="0" eaLnBrk="1" fontAlgn="base" hangingPunct="1">
        <a:spcBef>
          <a:spcPct val="20000"/>
        </a:spcBef>
        <a:spcAft>
          <a:spcPct val="0"/>
        </a:spcAft>
        <a:buFont typeface="Arial" charset="0"/>
        <a:buChar char="–"/>
        <a:defRPr sz="1600" b="0" kern="1200">
          <a:solidFill>
            <a:srgbClr val="5E5959"/>
          </a:solidFill>
          <a:latin typeface="+mn-lt"/>
          <a:ea typeface="+mn-ea"/>
          <a:cs typeface="Segoe UI Semilight" panose="020B0402040204020203" pitchFamily="34" charset="0"/>
        </a:defRPr>
      </a:lvl4pPr>
      <a:lvl5pPr marL="2057400" indent="-228600" algn="l" rtl="0" eaLnBrk="1" fontAlgn="base" hangingPunct="1">
        <a:spcBef>
          <a:spcPct val="20000"/>
        </a:spcBef>
        <a:spcAft>
          <a:spcPct val="0"/>
        </a:spcAft>
        <a:buFont typeface="Arial" charset="0"/>
        <a:buChar char="»"/>
        <a:defRPr sz="1600" b="0" kern="1200">
          <a:solidFill>
            <a:srgbClr val="5E5959"/>
          </a:solidFill>
          <a:latin typeface="+mn-lt"/>
          <a:ea typeface="+mn-ea"/>
          <a:cs typeface="Segoe UI Semilight" panose="020B040204020402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algn="ctr"/>
            <a:r>
              <a:rPr lang="en-US" dirty="0" smtClean="0"/>
              <a:t>New Capital Standards for Private Health Insurers</a:t>
            </a:r>
            <a:br>
              <a:rPr lang="en-US" dirty="0" smtClean="0"/>
            </a:br>
            <a:r>
              <a:rPr lang="en-US" dirty="0" smtClean="0"/>
              <a:t>Reflections on the experience so far…</a:t>
            </a:r>
          </a:p>
        </p:txBody>
      </p:sp>
      <p:sp>
        <p:nvSpPr>
          <p:cNvPr id="2051" name="Subtitle 2"/>
          <p:cNvSpPr>
            <a:spLocks noGrp="1"/>
          </p:cNvSpPr>
          <p:nvPr>
            <p:ph type="subTitle" idx="1"/>
          </p:nvPr>
        </p:nvSpPr>
        <p:spPr/>
        <p:txBody>
          <a:bodyPr>
            <a:normAutofit fontScale="77500" lnSpcReduction="20000"/>
          </a:bodyPr>
          <a:lstStyle/>
          <a:p>
            <a:r>
              <a:rPr lang="en-US" dirty="0" smtClean="0"/>
              <a:t>Presented to</a:t>
            </a:r>
          </a:p>
          <a:p>
            <a:r>
              <a:rPr lang="en-US" dirty="0" smtClean="0"/>
              <a:t>Actuaries Institute Insights event</a:t>
            </a:r>
          </a:p>
          <a:p>
            <a:r>
              <a:rPr lang="en-US" dirty="0" smtClean="0"/>
              <a:t>9 October 2014</a:t>
            </a:r>
          </a:p>
          <a:p>
            <a:endParaRPr lang="en-US" dirty="0" smtClean="0"/>
          </a:p>
          <a:p>
            <a:r>
              <a:rPr lang="en-US" dirty="0" smtClean="0"/>
              <a:t>Paul Groenewegen</a:t>
            </a:r>
          </a:p>
          <a:p>
            <a:r>
              <a:rPr lang="en-US" dirty="0" smtClean="0"/>
              <a:t>Matthew Crane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Net margin variability</a:t>
            </a:r>
            <a:endParaRPr lang="en-AU" dirty="0"/>
          </a:p>
        </p:txBody>
      </p:sp>
      <p:pic>
        <p:nvPicPr>
          <p:cNvPr id="3" name="Picture 2"/>
          <p:cNvPicPr/>
          <p:nvPr/>
        </p:nvPicPr>
        <p:blipFill rotWithShape="1">
          <a:blip r:embed="rId3" cstate="print">
            <a:extLst>
              <a:ext uri="{28A0092B-C50C-407E-A947-70E740481C1C}">
                <a14:useLocalDpi xmlns:a14="http://schemas.microsoft.com/office/drawing/2010/main" val="0"/>
              </a:ext>
            </a:extLst>
          </a:blip>
          <a:srcRect t="11328" b="1500"/>
          <a:stretch/>
        </p:blipFill>
        <p:spPr bwMode="auto">
          <a:xfrm>
            <a:off x="323528" y="915566"/>
            <a:ext cx="8496944" cy="3383968"/>
          </a:xfrm>
          <a:prstGeom prst="rect">
            <a:avLst/>
          </a:prstGeom>
          <a:noFill/>
        </p:spPr>
      </p:pic>
    </p:spTree>
    <p:extLst>
      <p:ext uri="{BB962C8B-B14F-4D97-AF65-F5344CB8AC3E}">
        <p14:creationId xmlns:p14="http://schemas.microsoft.com/office/powerpoint/2010/main" val="2289235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Observations: insurer own risk engagement</a:t>
            </a:r>
            <a:endParaRPr lang="en-AU" dirty="0"/>
          </a:p>
        </p:txBody>
      </p:sp>
      <p:sp>
        <p:nvSpPr>
          <p:cNvPr id="3" name="Text Placeholder 2"/>
          <p:cNvSpPr>
            <a:spLocks noGrp="1"/>
          </p:cNvSpPr>
          <p:nvPr>
            <p:ph type="body" idx="1"/>
          </p:nvPr>
        </p:nvSpPr>
        <p:spPr/>
        <p:txBody>
          <a:bodyPr/>
          <a:lstStyle/>
          <a:p>
            <a:r>
              <a:rPr lang="en-AU" smtClean="0"/>
              <a:t>Evidence</a:t>
            </a:r>
            <a:endParaRPr lang="en-AU" dirty="0"/>
          </a:p>
        </p:txBody>
      </p:sp>
      <p:sp>
        <p:nvSpPr>
          <p:cNvPr id="4" name="Content Placeholder 3"/>
          <p:cNvSpPr>
            <a:spLocks noGrp="1"/>
          </p:cNvSpPr>
          <p:nvPr>
            <p:ph sz="half" idx="2"/>
          </p:nvPr>
        </p:nvSpPr>
        <p:spPr/>
        <p:txBody>
          <a:bodyPr/>
          <a:lstStyle/>
          <a:p>
            <a:r>
              <a:rPr lang="en-AU" smtClean="0"/>
              <a:t>Big area of improvement: elements of CMP directly from Boards</a:t>
            </a:r>
          </a:p>
          <a:p>
            <a:r>
              <a:rPr lang="en-AU" smtClean="0"/>
              <a:t>Scenario workshop participation</a:t>
            </a:r>
          </a:p>
          <a:p>
            <a:r>
              <a:rPr lang="en-AU" smtClean="0"/>
              <a:t>AA attendance at Board meetings</a:t>
            </a:r>
          </a:p>
          <a:p>
            <a:r>
              <a:rPr lang="en-AU" smtClean="0"/>
              <a:t>Continuously evolving policies</a:t>
            </a:r>
          </a:p>
          <a:p>
            <a:endParaRPr lang="en-AU" dirty="0"/>
          </a:p>
        </p:txBody>
      </p:sp>
      <p:sp>
        <p:nvSpPr>
          <p:cNvPr id="5" name="Text Placeholder 4"/>
          <p:cNvSpPr>
            <a:spLocks noGrp="1"/>
          </p:cNvSpPr>
          <p:nvPr>
            <p:ph type="body" sz="quarter" idx="3"/>
          </p:nvPr>
        </p:nvSpPr>
        <p:spPr/>
        <p:txBody>
          <a:bodyPr/>
          <a:lstStyle/>
          <a:p>
            <a:r>
              <a:rPr lang="en-AU" smtClean="0"/>
              <a:t>Be careful about</a:t>
            </a:r>
            <a:endParaRPr lang="en-AU" dirty="0"/>
          </a:p>
        </p:txBody>
      </p:sp>
      <p:sp>
        <p:nvSpPr>
          <p:cNvPr id="6" name="Content Placeholder 5"/>
          <p:cNvSpPr>
            <a:spLocks noGrp="1"/>
          </p:cNvSpPr>
          <p:nvPr>
            <p:ph sz="quarter" idx="4"/>
          </p:nvPr>
        </p:nvSpPr>
        <p:spPr/>
        <p:txBody>
          <a:bodyPr/>
          <a:lstStyle/>
          <a:p>
            <a:r>
              <a:rPr lang="en-AU" smtClean="0"/>
              <a:t>Over-reliance on AA</a:t>
            </a:r>
          </a:p>
          <a:p>
            <a:endParaRPr lang="en-AU" smtClean="0"/>
          </a:p>
          <a:p>
            <a:r>
              <a:rPr lang="en-AU" smtClean="0"/>
              <a:t>Industry benchmarking</a:t>
            </a:r>
            <a:endParaRPr lang="en-AU" dirty="0"/>
          </a:p>
        </p:txBody>
      </p:sp>
    </p:spTree>
    <p:extLst>
      <p:ext uri="{BB962C8B-B14F-4D97-AF65-F5344CB8AC3E}">
        <p14:creationId xmlns:p14="http://schemas.microsoft.com/office/powerpoint/2010/main" val="299634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Observations: Board reporting</a:t>
            </a:r>
            <a:endParaRPr lang="en-AU" dirty="0"/>
          </a:p>
        </p:txBody>
      </p:sp>
      <p:sp>
        <p:nvSpPr>
          <p:cNvPr id="3" name="Text Placeholder 2"/>
          <p:cNvSpPr>
            <a:spLocks noGrp="1"/>
          </p:cNvSpPr>
          <p:nvPr>
            <p:ph type="body" idx="1"/>
          </p:nvPr>
        </p:nvSpPr>
        <p:spPr/>
        <p:txBody>
          <a:bodyPr/>
          <a:lstStyle/>
          <a:p>
            <a:r>
              <a:rPr lang="en-AU" smtClean="0"/>
              <a:t>Evidence</a:t>
            </a:r>
            <a:endParaRPr lang="en-AU" dirty="0"/>
          </a:p>
        </p:txBody>
      </p:sp>
      <p:sp>
        <p:nvSpPr>
          <p:cNvPr id="4" name="Content Placeholder 3"/>
          <p:cNvSpPr>
            <a:spLocks noGrp="1"/>
          </p:cNvSpPr>
          <p:nvPr>
            <p:ph sz="half" idx="2"/>
          </p:nvPr>
        </p:nvSpPr>
        <p:spPr/>
        <p:txBody>
          <a:bodyPr>
            <a:normAutofit lnSpcReduction="10000"/>
          </a:bodyPr>
          <a:lstStyle/>
          <a:p>
            <a:r>
              <a:rPr lang="en-AU" smtClean="0"/>
              <a:t>Regular, prioritised reporting of capital</a:t>
            </a:r>
          </a:p>
          <a:p>
            <a:r>
              <a:rPr lang="en-AU" smtClean="0"/>
              <a:t>Interaction between profit and capital</a:t>
            </a:r>
          </a:p>
          <a:p>
            <a:r>
              <a:rPr lang="en-AU" smtClean="0"/>
              <a:t>Monitoring different capital buckets separately</a:t>
            </a:r>
          </a:p>
          <a:p>
            <a:r>
              <a:rPr lang="en-AU" smtClean="0"/>
              <a:t>Indication of uncertainty around future capital positions</a:t>
            </a:r>
          </a:p>
          <a:p>
            <a:endParaRPr lang="en-AU" dirty="0"/>
          </a:p>
        </p:txBody>
      </p:sp>
      <p:sp>
        <p:nvSpPr>
          <p:cNvPr id="5" name="Text Placeholder 4"/>
          <p:cNvSpPr>
            <a:spLocks noGrp="1"/>
          </p:cNvSpPr>
          <p:nvPr>
            <p:ph type="body" sz="quarter" idx="3"/>
          </p:nvPr>
        </p:nvSpPr>
        <p:spPr/>
        <p:txBody>
          <a:bodyPr/>
          <a:lstStyle/>
          <a:p>
            <a:r>
              <a:rPr lang="en-AU" smtClean="0"/>
              <a:t>Be careful about</a:t>
            </a:r>
            <a:endParaRPr lang="en-AU" dirty="0"/>
          </a:p>
        </p:txBody>
      </p:sp>
      <p:sp>
        <p:nvSpPr>
          <p:cNvPr id="6" name="Content Placeholder 5"/>
          <p:cNvSpPr>
            <a:spLocks noGrp="1"/>
          </p:cNvSpPr>
          <p:nvPr>
            <p:ph sz="quarter" idx="4"/>
          </p:nvPr>
        </p:nvSpPr>
        <p:spPr/>
        <p:txBody>
          <a:bodyPr/>
          <a:lstStyle/>
          <a:p>
            <a:r>
              <a:rPr lang="en-AU" smtClean="0"/>
              <a:t>Low prioritisation</a:t>
            </a:r>
          </a:p>
          <a:p>
            <a:endParaRPr lang="en-AU" smtClean="0"/>
          </a:p>
          <a:p>
            <a:r>
              <a:rPr lang="en-AU" smtClean="0"/>
              <a:t>Single retrospective measure</a:t>
            </a:r>
            <a:endParaRPr lang="en-AU" dirty="0"/>
          </a:p>
        </p:txBody>
      </p:sp>
    </p:spTree>
    <p:extLst>
      <p:ext uri="{BB962C8B-B14F-4D97-AF65-F5344CB8AC3E}">
        <p14:creationId xmlns:p14="http://schemas.microsoft.com/office/powerpoint/2010/main" val="111245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Financial strength graph</a:t>
            </a:r>
            <a:endParaRPr lang="en-AU" dirty="0"/>
          </a:p>
        </p:txBody>
      </p:sp>
      <p:sp>
        <p:nvSpPr>
          <p:cNvPr id="23" name="Content Placeholder 22"/>
          <p:cNvSpPr>
            <a:spLocks noGrp="1"/>
          </p:cNvSpPr>
          <p:nvPr>
            <p:ph idx="1"/>
          </p:nvPr>
        </p:nvSpPr>
        <p:spPr/>
        <p:txBody>
          <a:bodyPr/>
          <a:lstStyle/>
          <a:p>
            <a:endParaRPr lang="en-AU" dirty="0"/>
          </a:p>
        </p:txBody>
      </p:sp>
      <p:sp>
        <p:nvSpPr>
          <p:cNvPr id="4" name="Rectangle 3"/>
          <p:cNvSpPr/>
          <p:nvPr/>
        </p:nvSpPr>
        <p:spPr>
          <a:xfrm rot="16200000">
            <a:off x="-1151566" y="2905784"/>
            <a:ext cx="3807044" cy="477054"/>
          </a:xfrm>
          <a:prstGeom prst="rect">
            <a:avLst/>
          </a:prstGeom>
        </p:spPr>
        <p:txBody>
          <a:bodyPr wrap="square">
            <a:spAutoFit/>
          </a:bodyPr>
          <a:lstStyle/>
          <a:p>
            <a:pPr algn="ctr">
              <a:defRPr sz="1200" b="1" i="0" u="none" strike="noStrike" kern="1200" baseline="0">
                <a:solidFill>
                  <a:sysClr val="windowText" lastClr="000000">
                    <a:lumMod val="75000"/>
                    <a:lumOff val="25000"/>
                  </a:sysClr>
                </a:solidFill>
                <a:latin typeface="+mn-lt"/>
                <a:ea typeface="+mn-ea"/>
                <a:cs typeface="+mn-cs"/>
              </a:defRPr>
            </a:pPr>
            <a:r>
              <a:rPr lang="en-US" sz="1400" b="1" dirty="0" smtClean="0">
                <a:solidFill>
                  <a:schemeClr val="tx1">
                    <a:lumMod val="95000"/>
                  </a:schemeClr>
                </a:solidFill>
              </a:rPr>
              <a:t>Capital (% </a:t>
            </a:r>
            <a:r>
              <a:rPr lang="en-US" sz="1400" b="1" dirty="0">
                <a:solidFill>
                  <a:schemeClr val="tx1">
                    <a:lumMod val="95000"/>
                  </a:schemeClr>
                </a:solidFill>
              </a:rPr>
              <a:t>of premiums</a:t>
            </a:r>
            <a:r>
              <a:rPr lang="en-US" sz="1400" b="1" dirty="0" smtClean="0">
                <a:solidFill>
                  <a:schemeClr val="tx1">
                    <a:lumMod val="95000"/>
                  </a:schemeClr>
                </a:solidFill>
              </a:rPr>
              <a:t>)</a:t>
            </a:r>
          </a:p>
          <a:p>
            <a:pPr algn="ctr">
              <a:defRPr sz="1200" b="1" i="0" u="none" strike="noStrike" kern="1200" baseline="0">
                <a:solidFill>
                  <a:sysClr val="windowText" lastClr="000000">
                    <a:lumMod val="75000"/>
                    <a:lumOff val="25000"/>
                  </a:sysClr>
                </a:solidFill>
                <a:latin typeface="+mn-lt"/>
                <a:ea typeface="+mn-ea"/>
                <a:cs typeface="+mn-cs"/>
              </a:defRPr>
            </a:pPr>
            <a:r>
              <a:rPr lang="en-US" sz="1100" b="1" dirty="0" smtClean="0">
                <a:solidFill>
                  <a:schemeClr val="tx1">
                    <a:lumMod val="95000"/>
                  </a:schemeClr>
                </a:solidFill>
              </a:rPr>
              <a:t>excess of prudent </a:t>
            </a:r>
            <a:r>
              <a:rPr lang="en-US" sz="1100" b="1" dirty="0" err="1" smtClean="0">
                <a:solidFill>
                  <a:schemeClr val="tx1">
                    <a:lumMod val="95000"/>
                  </a:schemeClr>
                </a:solidFill>
              </a:rPr>
              <a:t>liabs</a:t>
            </a:r>
            <a:r>
              <a:rPr lang="en-US" sz="1100" b="1" dirty="0" smtClean="0">
                <a:solidFill>
                  <a:schemeClr val="tx1">
                    <a:lumMod val="95000"/>
                  </a:schemeClr>
                </a:solidFill>
              </a:rPr>
              <a:t> and op risk</a:t>
            </a:r>
            <a:endParaRPr lang="en-US" sz="1100" b="1" dirty="0">
              <a:solidFill>
                <a:schemeClr val="tx1">
                  <a:lumMod val="95000"/>
                </a:schemeClr>
              </a:solidFill>
            </a:endParaRPr>
          </a:p>
        </p:txBody>
      </p:sp>
      <p:sp>
        <p:nvSpPr>
          <p:cNvPr id="5" name="Right Triangle 4"/>
          <p:cNvSpPr/>
          <p:nvPr/>
        </p:nvSpPr>
        <p:spPr>
          <a:xfrm>
            <a:off x="1430747" y="2051414"/>
            <a:ext cx="4995460" cy="2100914"/>
          </a:xfrm>
          <a:prstGeom prst="rtTriangle">
            <a:avLst/>
          </a:prstGeom>
          <a:solidFill>
            <a:srgbClr val="FF00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smtClean="0">
                <a:solidFill>
                  <a:schemeClr val="tx2">
                    <a:lumMod val="60000"/>
                    <a:lumOff val="40000"/>
                  </a:schemeClr>
                </a:solidFill>
              </a:rPr>
              <a:t>Excess assets / Margin combinations that would constitute non-compliance</a:t>
            </a:r>
            <a:endParaRPr lang="en-AU" sz="1400" dirty="0">
              <a:solidFill>
                <a:schemeClr val="tx2">
                  <a:lumMod val="60000"/>
                  <a:lumOff val="40000"/>
                </a:schemeClr>
              </a:solidFill>
            </a:endParaRPr>
          </a:p>
        </p:txBody>
      </p:sp>
      <p:sp>
        <p:nvSpPr>
          <p:cNvPr id="6" name="TextBox 5"/>
          <p:cNvSpPr txBox="1"/>
          <p:nvPr/>
        </p:nvSpPr>
        <p:spPr>
          <a:xfrm>
            <a:off x="1369698" y="4200881"/>
            <a:ext cx="6480720" cy="307777"/>
          </a:xfrm>
          <a:prstGeom prst="rect">
            <a:avLst/>
          </a:prstGeom>
          <a:noFill/>
        </p:spPr>
        <p:txBody>
          <a:bodyPr wrap="square" rtlCol="0">
            <a:spAutoFit/>
          </a:bodyPr>
          <a:lstStyle/>
          <a:p>
            <a:r>
              <a:rPr lang="en-AU" sz="1400" dirty="0" smtClean="0"/>
              <a:t>-4%	          0%	                      4%	             8%</a:t>
            </a:r>
            <a:endParaRPr lang="en-AU" sz="1400" dirty="0"/>
          </a:p>
        </p:txBody>
      </p:sp>
      <p:sp>
        <p:nvSpPr>
          <p:cNvPr id="7" name="TextBox 6"/>
          <p:cNvSpPr txBox="1"/>
          <p:nvPr/>
        </p:nvSpPr>
        <p:spPr>
          <a:xfrm rot="16200000">
            <a:off x="-465903" y="2701603"/>
            <a:ext cx="3221327" cy="369332"/>
          </a:xfrm>
          <a:prstGeom prst="rect">
            <a:avLst/>
          </a:prstGeom>
          <a:noFill/>
        </p:spPr>
        <p:txBody>
          <a:bodyPr wrap="square" rtlCol="0">
            <a:spAutoFit/>
          </a:bodyPr>
          <a:lstStyle/>
          <a:p>
            <a:pPr defTabSz="625475"/>
            <a:r>
              <a:rPr lang="en-AU" dirty="0" smtClean="0"/>
              <a:t>0%	4%	8%	12%</a:t>
            </a:r>
            <a:endParaRPr lang="en-AU" dirty="0"/>
          </a:p>
        </p:txBody>
      </p:sp>
      <p:sp>
        <p:nvSpPr>
          <p:cNvPr id="8" name="Isosceles Triangle 7"/>
          <p:cNvSpPr/>
          <p:nvPr/>
        </p:nvSpPr>
        <p:spPr>
          <a:xfrm>
            <a:off x="4052703" y="1736756"/>
            <a:ext cx="280544" cy="263285"/>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9" name="Straight Connector 8"/>
          <p:cNvCxnSpPr/>
          <p:nvPr/>
        </p:nvCxnSpPr>
        <p:spPr>
          <a:xfrm>
            <a:off x="4193958" y="2000041"/>
            <a:ext cx="0" cy="119564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a:off x="3213033" y="2105919"/>
            <a:ext cx="274422" cy="254338"/>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p>
        </p:txBody>
      </p:sp>
      <p:cxnSp>
        <p:nvCxnSpPr>
          <p:cNvPr id="11" name="Straight Connector 10"/>
          <p:cNvCxnSpPr/>
          <p:nvPr/>
        </p:nvCxnSpPr>
        <p:spPr>
          <a:xfrm flipH="1">
            <a:off x="3350244" y="2371989"/>
            <a:ext cx="8665" cy="503782"/>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 name="Isosceles Triangle 11"/>
          <p:cNvSpPr/>
          <p:nvPr/>
        </p:nvSpPr>
        <p:spPr>
          <a:xfrm>
            <a:off x="5363534" y="1342550"/>
            <a:ext cx="219242" cy="203605"/>
          </a:xfrm>
          <a:prstGeom prst="triangl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p>
        </p:txBody>
      </p:sp>
      <p:cxnSp>
        <p:nvCxnSpPr>
          <p:cNvPr id="13" name="Straight Connector 12"/>
          <p:cNvCxnSpPr/>
          <p:nvPr/>
        </p:nvCxnSpPr>
        <p:spPr>
          <a:xfrm flipH="1">
            <a:off x="5446708" y="1525823"/>
            <a:ext cx="18978" cy="2182571"/>
          </a:xfrm>
          <a:prstGeom prst="line">
            <a:avLst/>
          </a:prstGeom>
          <a:ln w="381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1"/>
            <a:endCxn id="10" idx="5"/>
          </p:cNvCxnSpPr>
          <p:nvPr/>
        </p:nvCxnSpPr>
        <p:spPr>
          <a:xfrm flipH="1">
            <a:off x="3418850" y="1868399"/>
            <a:ext cx="703989" cy="364689"/>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5"/>
            <a:endCxn id="12" idx="1"/>
          </p:cNvCxnSpPr>
          <p:nvPr/>
        </p:nvCxnSpPr>
        <p:spPr>
          <a:xfrm flipV="1">
            <a:off x="4263111" y="1444353"/>
            <a:ext cx="1155234" cy="424046"/>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33481" y="1707654"/>
            <a:ext cx="1915072" cy="584775"/>
          </a:xfrm>
          <a:prstGeom prst="rect">
            <a:avLst/>
          </a:prstGeom>
          <a:noFill/>
        </p:spPr>
        <p:txBody>
          <a:bodyPr wrap="square" rtlCol="0">
            <a:spAutoFit/>
          </a:bodyPr>
          <a:lstStyle/>
          <a:p>
            <a:r>
              <a:rPr lang="en-AU" sz="1600" dirty="0" smtClean="0">
                <a:solidFill>
                  <a:srgbClr val="FF0000"/>
                </a:solidFill>
              </a:rPr>
              <a:t>Future position</a:t>
            </a:r>
          </a:p>
          <a:p>
            <a:r>
              <a:rPr lang="en-AU" sz="1600" dirty="0" smtClean="0">
                <a:solidFill>
                  <a:srgbClr val="FF0000"/>
                </a:solidFill>
              </a:rPr>
              <a:t> - bad outcome</a:t>
            </a:r>
            <a:endParaRPr lang="en-AU" sz="1600" dirty="0">
              <a:solidFill>
                <a:srgbClr val="FF0000"/>
              </a:solidFill>
            </a:endParaRPr>
          </a:p>
        </p:txBody>
      </p:sp>
      <p:sp>
        <p:nvSpPr>
          <p:cNvPr id="17" name="TextBox 16"/>
          <p:cNvSpPr txBox="1"/>
          <p:nvPr/>
        </p:nvSpPr>
        <p:spPr>
          <a:xfrm>
            <a:off x="5788155" y="1233468"/>
            <a:ext cx="1872208" cy="584775"/>
          </a:xfrm>
          <a:prstGeom prst="rect">
            <a:avLst/>
          </a:prstGeom>
          <a:noFill/>
        </p:spPr>
        <p:txBody>
          <a:bodyPr wrap="square" rtlCol="0">
            <a:spAutoFit/>
          </a:bodyPr>
          <a:lstStyle/>
          <a:p>
            <a:r>
              <a:rPr lang="en-AU" sz="1600" dirty="0" smtClean="0">
                <a:solidFill>
                  <a:srgbClr val="92D050"/>
                </a:solidFill>
              </a:rPr>
              <a:t>Future position - good outcome</a:t>
            </a:r>
            <a:endParaRPr lang="en-AU" sz="1600" dirty="0">
              <a:solidFill>
                <a:srgbClr val="92D050"/>
              </a:solidFill>
            </a:endParaRPr>
          </a:p>
        </p:txBody>
      </p:sp>
      <p:sp>
        <p:nvSpPr>
          <p:cNvPr id="18" name="TextBox 17"/>
          <p:cNvSpPr txBox="1"/>
          <p:nvPr/>
        </p:nvSpPr>
        <p:spPr>
          <a:xfrm>
            <a:off x="3235360" y="1401440"/>
            <a:ext cx="1977058" cy="338554"/>
          </a:xfrm>
          <a:prstGeom prst="rect">
            <a:avLst/>
          </a:prstGeom>
          <a:noFill/>
        </p:spPr>
        <p:txBody>
          <a:bodyPr wrap="square" rtlCol="0">
            <a:spAutoFit/>
          </a:bodyPr>
          <a:lstStyle/>
          <a:p>
            <a:r>
              <a:rPr lang="en-AU" sz="1600" dirty="0" smtClean="0"/>
              <a:t>Current position</a:t>
            </a:r>
            <a:endParaRPr lang="en-AU" sz="1600" dirty="0"/>
          </a:p>
        </p:txBody>
      </p:sp>
      <p:sp>
        <p:nvSpPr>
          <p:cNvPr id="19" name="Right Brace 18"/>
          <p:cNvSpPr/>
          <p:nvPr/>
        </p:nvSpPr>
        <p:spPr>
          <a:xfrm>
            <a:off x="4328656" y="1862488"/>
            <a:ext cx="371955" cy="1404156"/>
          </a:xfrm>
          <a:prstGeom prst="righ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vert="vert" rtlCol="0" anchor="ctr"/>
          <a:lstStyle/>
          <a:p>
            <a:pPr algn="ctr"/>
            <a:r>
              <a:rPr lang="en-AU" sz="1400" dirty="0" smtClean="0"/>
              <a:t>2  Survival years</a:t>
            </a:r>
            <a:endParaRPr lang="en-AU" sz="1400" dirty="0"/>
          </a:p>
        </p:txBody>
      </p:sp>
      <p:sp>
        <p:nvSpPr>
          <p:cNvPr id="20" name="Right Brace 19"/>
          <p:cNvSpPr/>
          <p:nvPr/>
        </p:nvSpPr>
        <p:spPr>
          <a:xfrm>
            <a:off x="3486539" y="2287415"/>
            <a:ext cx="371955" cy="597299"/>
          </a:xfrm>
          <a:prstGeom prst="rightBrace">
            <a:avLst/>
          </a:prstGeom>
          <a:noFill/>
          <a:ln>
            <a:solidFill>
              <a:srgbClr val="FF0000"/>
            </a:solidFill>
          </a:ln>
        </p:spPr>
        <p:style>
          <a:lnRef idx="1">
            <a:schemeClr val="accent1"/>
          </a:lnRef>
          <a:fillRef idx="0">
            <a:schemeClr val="accent1"/>
          </a:fillRef>
          <a:effectRef idx="0">
            <a:schemeClr val="accent1"/>
          </a:effectRef>
          <a:fontRef idx="minor">
            <a:schemeClr val="tx1"/>
          </a:fontRef>
        </p:style>
        <p:txBody>
          <a:bodyPr vert="vert" rtlCol="0" anchor="ctr"/>
          <a:lstStyle/>
          <a:p>
            <a:pPr algn="ctr"/>
            <a:r>
              <a:rPr lang="en-AU" sz="1400" dirty="0" smtClean="0">
                <a:solidFill>
                  <a:srgbClr val="FF0000"/>
                </a:solidFill>
              </a:rPr>
              <a:t>1.1</a:t>
            </a:r>
            <a:r>
              <a:rPr lang="en-AU" sz="1400" dirty="0" smtClean="0"/>
              <a:t>  </a:t>
            </a:r>
            <a:r>
              <a:rPr lang="en-AU" sz="1400" dirty="0" smtClean="0">
                <a:solidFill>
                  <a:srgbClr val="FF0000"/>
                </a:solidFill>
              </a:rPr>
              <a:t>SY</a:t>
            </a:r>
            <a:endParaRPr lang="en-AU" sz="1400" dirty="0">
              <a:solidFill>
                <a:srgbClr val="FF0000"/>
              </a:solidFill>
            </a:endParaRPr>
          </a:p>
        </p:txBody>
      </p:sp>
      <p:sp>
        <p:nvSpPr>
          <p:cNvPr id="21" name="Right Brace 20"/>
          <p:cNvSpPr/>
          <p:nvPr/>
        </p:nvSpPr>
        <p:spPr>
          <a:xfrm>
            <a:off x="5584684" y="1439898"/>
            <a:ext cx="329601" cy="2311785"/>
          </a:xfrm>
          <a:prstGeom prst="rightBrace">
            <a:avLst>
              <a:gd name="adj1" fmla="val 10853"/>
              <a:gd name="adj2" fmla="val 50000"/>
            </a:avLst>
          </a:prstGeom>
          <a:noFill/>
          <a:ln>
            <a:solidFill>
              <a:srgbClr val="92D050"/>
            </a:solidFill>
          </a:ln>
        </p:spPr>
        <p:style>
          <a:lnRef idx="1">
            <a:schemeClr val="accent1"/>
          </a:lnRef>
          <a:fillRef idx="0">
            <a:schemeClr val="accent1"/>
          </a:fillRef>
          <a:effectRef idx="0">
            <a:schemeClr val="accent1"/>
          </a:effectRef>
          <a:fontRef idx="minor">
            <a:schemeClr val="tx1"/>
          </a:fontRef>
        </p:style>
        <p:txBody>
          <a:bodyPr vert="vert" rtlCol="0" anchor="ctr"/>
          <a:lstStyle/>
          <a:p>
            <a:pPr algn="ctr"/>
            <a:r>
              <a:rPr lang="en-AU" sz="1400" dirty="0" smtClean="0">
                <a:solidFill>
                  <a:srgbClr val="92D050"/>
                </a:solidFill>
              </a:rPr>
              <a:t>6  Survival years</a:t>
            </a:r>
            <a:endParaRPr lang="en-AU" sz="1400" dirty="0">
              <a:solidFill>
                <a:srgbClr val="92D050"/>
              </a:solidFill>
            </a:endParaRPr>
          </a:p>
        </p:txBody>
      </p:sp>
      <p:sp>
        <p:nvSpPr>
          <p:cNvPr id="22" name="Rectangle 21"/>
          <p:cNvSpPr/>
          <p:nvPr/>
        </p:nvSpPr>
        <p:spPr>
          <a:xfrm>
            <a:off x="3481128" y="4410183"/>
            <a:ext cx="4259224" cy="338554"/>
          </a:xfrm>
          <a:prstGeom prst="rect">
            <a:avLst/>
          </a:prstGeom>
        </p:spPr>
        <p:txBody>
          <a:bodyPr wrap="square">
            <a:spAutoFit/>
          </a:bodyPr>
          <a:lstStyle/>
          <a:p>
            <a:pPr algn="ctr">
              <a:defRPr sz="1200" b="1" i="0" u="none" strike="noStrike" kern="1200" baseline="0">
                <a:solidFill>
                  <a:sysClr val="windowText" lastClr="000000">
                    <a:lumMod val="75000"/>
                    <a:lumOff val="25000"/>
                  </a:sysClr>
                </a:solidFill>
                <a:latin typeface="+mn-lt"/>
                <a:ea typeface="+mn-ea"/>
                <a:cs typeface="+mn-cs"/>
              </a:defRPr>
            </a:pPr>
            <a:r>
              <a:rPr lang="en-US" sz="1600" dirty="0" smtClean="0">
                <a:solidFill>
                  <a:schemeClr val="tx1">
                    <a:lumMod val="95000"/>
                  </a:schemeClr>
                </a:solidFill>
              </a:rPr>
              <a:t>Forecast Net </a:t>
            </a:r>
            <a:r>
              <a:rPr lang="en-US" sz="1600" dirty="0">
                <a:solidFill>
                  <a:schemeClr val="tx1">
                    <a:lumMod val="95000"/>
                  </a:schemeClr>
                </a:solidFill>
              </a:rPr>
              <a:t>Margin</a:t>
            </a:r>
          </a:p>
        </p:txBody>
      </p:sp>
    </p:spTree>
    <p:extLst>
      <p:ext uri="{BB962C8B-B14F-4D97-AF65-F5344CB8AC3E}">
        <p14:creationId xmlns:p14="http://schemas.microsoft.com/office/powerpoint/2010/main" val="176989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par>
                                <p:cTn id="44" presetID="10" presetClass="entr" presetSubtype="0" fill="hold"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par>
                                <p:cTn id="55" presetID="10" presetClass="entr" presetSubtype="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500"/>
                                        <p:tgtEl>
                                          <p:spTgt spid="20"/>
                                        </p:tgtEl>
                                      </p:cBhvr>
                                    </p:animEffect>
                                  </p:childTnLst>
                                </p:cTn>
                              </p:par>
                              <p:par>
                                <p:cTn id="66" presetID="10" presetClass="entr" presetSubtype="0" fill="hold" nodeType="with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500"/>
                                        <p:tgtEl>
                                          <p:spTgt spid="13"/>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animBg="1"/>
      <p:bldP spid="10" grpId="0" animBg="1"/>
      <p:bldP spid="12" grpId="0" animBg="1"/>
      <p:bldP spid="16" grpId="0"/>
      <p:bldP spid="17" grpId="0"/>
      <p:bldP spid="18" grpId="0"/>
      <p:bldP spid="19" grpId="0" animBg="1"/>
      <p:bldP spid="20" grpId="0" animBg="1"/>
      <p:bldP spid="21" grpId="0" animBg="1"/>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Observations: Capital targets</a:t>
            </a:r>
            <a:endParaRPr lang="en-AU" dirty="0"/>
          </a:p>
        </p:txBody>
      </p:sp>
      <p:sp>
        <p:nvSpPr>
          <p:cNvPr id="3" name="Text Placeholder 2"/>
          <p:cNvSpPr>
            <a:spLocks noGrp="1"/>
          </p:cNvSpPr>
          <p:nvPr>
            <p:ph type="body" idx="1"/>
          </p:nvPr>
        </p:nvSpPr>
        <p:spPr/>
        <p:txBody>
          <a:bodyPr/>
          <a:lstStyle/>
          <a:p>
            <a:r>
              <a:rPr lang="en-AU" smtClean="0"/>
              <a:t>Evidence</a:t>
            </a:r>
            <a:endParaRPr lang="en-AU" dirty="0"/>
          </a:p>
        </p:txBody>
      </p:sp>
      <p:sp>
        <p:nvSpPr>
          <p:cNvPr id="4" name="Content Placeholder 3"/>
          <p:cNvSpPr>
            <a:spLocks noGrp="1"/>
          </p:cNvSpPr>
          <p:nvPr>
            <p:ph sz="half" idx="2"/>
          </p:nvPr>
        </p:nvSpPr>
        <p:spPr/>
        <p:txBody>
          <a:bodyPr/>
          <a:lstStyle/>
          <a:p>
            <a:r>
              <a:rPr lang="en-AU" smtClean="0"/>
              <a:t>Clear measurable quantity</a:t>
            </a:r>
          </a:p>
          <a:p>
            <a:r>
              <a:rPr lang="en-AU" smtClean="0"/>
              <a:t>Linked to risk appetite</a:t>
            </a:r>
          </a:p>
          <a:p>
            <a:endParaRPr lang="en-AU" smtClean="0"/>
          </a:p>
          <a:p>
            <a:r>
              <a:rPr lang="en-AU" smtClean="0"/>
              <a:t>Consistent derivation of risk capital with stress test calculation</a:t>
            </a:r>
          </a:p>
          <a:p>
            <a:endParaRPr lang="en-AU" dirty="0"/>
          </a:p>
        </p:txBody>
      </p:sp>
      <p:sp>
        <p:nvSpPr>
          <p:cNvPr id="5" name="Text Placeholder 4"/>
          <p:cNvSpPr>
            <a:spLocks noGrp="1"/>
          </p:cNvSpPr>
          <p:nvPr>
            <p:ph type="body" sz="quarter" idx="3"/>
          </p:nvPr>
        </p:nvSpPr>
        <p:spPr/>
        <p:txBody>
          <a:bodyPr/>
          <a:lstStyle/>
          <a:p>
            <a:r>
              <a:rPr lang="en-AU" smtClean="0"/>
              <a:t>Be careful about</a:t>
            </a:r>
            <a:endParaRPr lang="en-AU" dirty="0"/>
          </a:p>
        </p:txBody>
      </p:sp>
      <p:sp>
        <p:nvSpPr>
          <p:cNvPr id="6" name="Content Placeholder 5"/>
          <p:cNvSpPr>
            <a:spLocks noGrp="1"/>
          </p:cNvSpPr>
          <p:nvPr>
            <p:ph sz="quarter" idx="4"/>
          </p:nvPr>
        </p:nvSpPr>
        <p:spPr/>
        <p:txBody>
          <a:bodyPr/>
          <a:lstStyle/>
          <a:p>
            <a:r>
              <a:rPr lang="en-AU" smtClean="0"/>
              <a:t>‘Minimum’ targets</a:t>
            </a:r>
          </a:p>
          <a:p>
            <a:r>
              <a:rPr lang="en-AU" smtClean="0"/>
              <a:t>Retaining an understanding of overall capital needs</a:t>
            </a:r>
          </a:p>
          <a:p>
            <a:r>
              <a:rPr lang="en-AU" smtClean="0"/>
              <a:t>Inconsistency in approaches and outcomes</a:t>
            </a:r>
            <a:endParaRPr lang="en-AU" dirty="0"/>
          </a:p>
        </p:txBody>
      </p:sp>
    </p:spTree>
    <p:extLst>
      <p:ext uri="{BB962C8B-B14F-4D97-AF65-F5344CB8AC3E}">
        <p14:creationId xmlns:p14="http://schemas.microsoft.com/office/powerpoint/2010/main" val="225366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1131590"/>
            <a:ext cx="8229600" cy="529320"/>
          </a:xfrm>
        </p:spPr>
        <p:txBody>
          <a:bodyPr/>
          <a:lstStyle/>
          <a:p>
            <a:r>
              <a:rPr lang="en-AU" dirty="0" smtClean="0"/>
              <a:t>Observations: Capital triggers and management actions</a:t>
            </a:r>
            <a:endParaRPr lang="en-AU" dirty="0"/>
          </a:p>
        </p:txBody>
      </p:sp>
      <p:sp>
        <p:nvSpPr>
          <p:cNvPr id="3" name="Text Placeholder 2"/>
          <p:cNvSpPr>
            <a:spLocks noGrp="1"/>
          </p:cNvSpPr>
          <p:nvPr>
            <p:ph type="body" idx="1"/>
          </p:nvPr>
        </p:nvSpPr>
        <p:spPr>
          <a:xfrm>
            <a:off x="455613" y="1714497"/>
            <a:ext cx="3828355" cy="497214"/>
          </a:xfrm>
        </p:spPr>
        <p:txBody>
          <a:bodyPr/>
          <a:lstStyle/>
          <a:p>
            <a:r>
              <a:rPr lang="en-AU" dirty="0" smtClean="0"/>
              <a:t>Evidence</a:t>
            </a:r>
            <a:endParaRPr lang="en-AU" dirty="0"/>
          </a:p>
        </p:txBody>
      </p:sp>
      <p:sp>
        <p:nvSpPr>
          <p:cNvPr id="4" name="Content Placeholder 3"/>
          <p:cNvSpPr>
            <a:spLocks noGrp="1"/>
          </p:cNvSpPr>
          <p:nvPr>
            <p:ph sz="half" idx="2"/>
          </p:nvPr>
        </p:nvSpPr>
        <p:spPr>
          <a:xfrm>
            <a:off x="244343" y="2391898"/>
            <a:ext cx="4040188" cy="2183607"/>
          </a:xfrm>
        </p:spPr>
        <p:txBody>
          <a:bodyPr>
            <a:normAutofit/>
          </a:bodyPr>
          <a:lstStyle/>
          <a:p>
            <a:r>
              <a:rPr lang="en-AU" dirty="0" smtClean="0"/>
              <a:t>Graduated triggers around target</a:t>
            </a:r>
          </a:p>
          <a:p>
            <a:r>
              <a:rPr lang="en-AU" dirty="0" smtClean="0"/>
              <a:t>Specific definite activities</a:t>
            </a:r>
          </a:p>
          <a:p>
            <a:r>
              <a:rPr lang="en-AU" dirty="0" smtClean="0"/>
              <a:t>Corrective options</a:t>
            </a:r>
          </a:p>
          <a:p>
            <a:pPr marL="0" indent="0">
              <a:buNone/>
            </a:pPr>
            <a:endParaRPr lang="en-AU" dirty="0"/>
          </a:p>
        </p:txBody>
      </p:sp>
      <p:sp>
        <p:nvSpPr>
          <p:cNvPr id="5" name="Text Placeholder 4"/>
          <p:cNvSpPr>
            <a:spLocks noGrp="1"/>
          </p:cNvSpPr>
          <p:nvPr>
            <p:ph type="body" sz="quarter" idx="3"/>
          </p:nvPr>
        </p:nvSpPr>
        <p:spPr>
          <a:xfrm>
            <a:off x="4427985" y="1714494"/>
            <a:ext cx="4257232" cy="497217"/>
          </a:xfrm>
        </p:spPr>
        <p:txBody>
          <a:bodyPr/>
          <a:lstStyle/>
          <a:p>
            <a:r>
              <a:rPr lang="en-AU" dirty="0" smtClean="0"/>
              <a:t>Be careful about</a:t>
            </a:r>
            <a:endParaRPr lang="en-AU" dirty="0"/>
          </a:p>
        </p:txBody>
      </p:sp>
      <p:sp>
        <p:nvSpPr>
          <p:cNvPr id="6" name="Content Placeholder 5"/>
          <p:cNvSpPr>
            <a:spLocks noGrp="1"/>
          </p:cNvSpPr>
          <p:nvPr>
            <p:ph sz="quarter" idx="4"/>
          </p:nvPr>
        </p:nvSpPr>
        <p:spPr>
          <a:xfrm>
            <a:off x="4427985" y="2391898"/>
            <a:ext cx="4258819" cy="2202725"/>
          </a:xfrm>
        </p:spPr>
        <p:txBody>
          <a:bodyPr>
            <a:normAutofit fontScale="92500" lnSpcReduction="20000"/>
          </a:bodyPr>
          <a:lstStyle/>
          <a:p>
            <a:r>
              <a:rPr lang="en-AU" dirty="0" smtClean="0"/>
              <a:t>Limited upside triggers</a:t>
            </a:r>
          </a:p>
          <a:p>
            <a:r>
              <a:rPr lang="en-AU" smtClean="0"/>
              <a:t>Triggers working with target</a:t>
            </a:r>
            <a:endParaRPr lang="en-AU" dirty="0" smtClean="0"/>
          </a:p>
          <a:p>
            <a:r>
              <a:rPr lang="en-AU" dirty="0" smtClean="0"/>
              <a:t>Vagueness:</a:t>
            </a:r>
          </a:p>
          <a:p>
            <a:pPr lvl="1"/>
            <a:r>
              <a:rPr lang="en-AU" dirty="0" smtClean="0"/>
              <a:t>Options that would be available</a:t>
            </a:r>
          </a:p>
          <a:p>
            <a:pPr lvl="1"/>
            <a:r>
              <a:rPr lang="en-AU" dirty="0" smtClean="0"/>
              <a:t>Effectiveness and implications of options</a:t>
            </a:r>
          </a:p>
          <a:p>
            <a:pPr lvl="1"/>
            <a:r>
              <a:rPr lang="en-AU" dirty="0" smtClean="0"/>
              <a:t>Types of monitoring and analysis</a:t>
            </a:r>
          </a:p>
          <a:p>
            <a:pPr lvl="1"/>
            <a:r>
              <a:rPr lang="en-AU" dirty="0" smtClean="0"/>
              <a:t>Timeframes</a:t>
            </a:r>
          </a:p>
        </p:txBody>
      </p:sp>
    </p:spTree>
    <p:extLst>
      <p:ext uri="{BB962C8B-B14F-4D97-AF65-F5344CB8AC3E}">
        <p14:creationId xmlns:p14="http://schemas.microsoft.com/office/powerpoint/2010/main" val="400483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Observations: Embedding in the business</a:t>
            </a:r>
            <a:endParaRPr lang="en-AU" dirty="0"/>
          </a:p>
        </p:txBody>
      </p:sp>
      <p:sp>
        <p:nvSpPr>
          <p:cNvPr id="3" name="Text Placeholder 2"/>
          <p:cNvSpPr>
            <a:spLocks noGrp="1"/>
          </p:cNvSpPr>
          <p:nvPr>
            <p:ph type="body" idx="1"/>
          </p:nvPr>
        </p:nvSpPr>
        <p:spPr/>
        <p:txBody>
          <a:bodyPr/>
          <a:lstStyle/>
          <a:p>
            <a:r>
              <a:rPr lang="en-AU" smtClean="0"/>
              <a:t>Evidence</a:t>
            </a:r>
            <a:endParaRPr lang="en-AU" dirty="0"/>
          </a:p>
        </p:txBody>
      </p:sp>
      <p:sp>
        <p:nvSpPr>
          <p:cNvPr id="4" name="Content Placeholder 3"/>
          <p:cNvSpPr>
            <a:spLocks noGrp="1"/>
          </p:cNvSpPr>
          <p:nvPr>
            <p:ph sz="half" idx="2"/>
          </p:nvPr>
        </p:nvSpPr>
        <p:spPr/>
        <p:txBody>
          <a:bodyPr/>
          <a:lstStyle/>
          <a:p>
            <a:r>
              <a:rPr lang="en-AU" smtClean="0"/>
              <a:t>Actions being undertaken</a:t>
            </a:r>
          </a:p>
          <a:p>
            <a:endParaRPr lang="en-AU" dirty="0"/>
          </a:p>
        </p:txBody>
      </p:sp>
      <p:sp>
        <p:nvSpPr>
          <p:cNvPr id="5" name="Text Placeholder 4"/>
          <p:cNvSpPr>
            <a:spLocks noGrp="1"/>
          </p:cNvSpPr>
          <p:nvPr>
            <p:ph type="body" sz="quarter" idx="3"/>
          </p:nvPr>
        </p:nvSpPr>
        <p:spPr/>
        <p:txBody>
          <a:bodyPr/>
          <a:lstStyle/>
          <a:p>
            <a:r>
              <a:rPr lang="en-AU" smtClean="0"/>
              <a:t>Be careful about</a:t>
            </a:r>
            <a:endParaRPr lang="en-AU" dirty="0"/>
          </a:p>
        </p:txBody>
      </p:sp>
      <p:sp>
        <p:nvSpPr>
          <p:cNvPr id="6" name="Content Placeholder 5"/>
          <p:cNvSpPr>
            <a:spLocks noGrp="1"/>
          </p:cNvSpPr>
          <p:nvPr>
            <p:ph sz="quarter" idx="4"/>
          </p:nvPr>
        </p:nvSpPr>
        <p:spPr/>
        <p:txBody>
          <a:bodyPr/>
          <a:lstStyle/>
          <a:p>
            <a:r>
              <a:rPr lang="en-AU" smtClean="0"/>
              <a:t>Vagueness</a:t>
            </a:r>
          </a:p>
          <a:p>
            <a:r>
              <a:rPr lang="en-AU" smtClean="0"/>
              <a:t>Disjoints between reality and policy</a:t>
            </a:r>
            <a:endParaRPr lang="en-AU" dirty="0"/>
          </a:p>
        </p:txBody>
      </p:sp>
    </p:spTree>
    <p:extLst>
      <p:ext uri="{BB962C8B-B14F-4D97-AF65-F5344CB8AC3E}">
        <p14:creationId xmlns:p14="http://schemas.microsoft.com/office/powerpoint/2010/main" val="290432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PHIAC’s</a:t>
            </a:r>
            <a:r>
              <a:rPr lang="en-AU"/>
              <a:t> future </a:t>
            </a:r>
            <a:r>
              <a:rPr lang="en-AU" smtClean="0"/>
              <a:t>implementation </a:t>
            </a:r>
            <a:r>
              <a:rPr lang="en-AU"/>
              <a:t>activities</a:t>
            </a:r>
            <a:endParaRPr lang="en-AU" dirty="0"/>
          </a:p>
        </p:txBody>
      </p:sp>
      <p:sp>
        <p:nvSpPr>
          <p:cNvPr id="3" name="Content Placeholder 2"/>
          <p:cNvSpPr>
            <a:spLocks noGrp="1"/>
          </p:cNvSpPr>
          <p:nvPr>
            <p:ph idx="1"/>
          </p:nvPr>
        </p:nvSpPr>
        <p:spPr/>
        <p:txBody>
          <a:bodyPr/>
          <a:lstStyle/>
          <a:p>
            <a:pPr>
              <a:lnSpc>
                <a:spcPct val="150000"/>
              </a:lnSpc>
            </a:pPr>
            <a:r>
              <a:rPr lang="en-AU" dirty="0"/>
              <a:t>Continue to review practice</a:t>
            </a:r>
          </a:p>
          <a:p>
            <a:pPr>
              <a:lnSpc>
                <a:spcPct val="150000"/>
              </a:lnSpc>
            </a:pPr>
            <a:r>
              <a:rPr lang="en-AU" dirty="0"/>
              <a:t>Continue to provide feedback</a:t>
            </a:r>
          </a:p>
          <a:p>
            <a:pPr>
              <a:lnSpc>
                <a:spcPct val="150000"/>
              </a:lnSpc>
            </a:pPr>
            <a:r>
              <a:rPr lang="en-AU" dirty="0"/>
              <a:t>Continue</a:t>
            </a:r>
            <a:r>
              <a:rPr lang="en-AU"/>
              <a:t> to encourage </a:t>
            </a:r>
            <a:r>
              <a:rPr lang="en-AU" smtClean="0"/>
              <a:t>community </a:t>
            </a:r>
            <a:r>
              <a:rPr lang="en-AU" dirty="0"/>
              <a:t>of actuarial practice </a:t>
            </a:r>
          </a:p>
        </p:txBody>
      </p:sp>
    </p:spTree>
    <p:extLst>
      <p:ext uri="{BB962C8B-B14F-4D97-AF65-F5344CB8AC3E}">
        <p14:creationId xmlns:p14="http://schemas.microsoft.com/office/powerpoint/2010/main" val="267123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Questions?</a:t>
            </a:r>
            <a:endParaRPr lang="en-AU" dirty="0"/>
          </a:p>
        </p:txBody>
      </p:sp>
      <p:sp>
        <p:nvSpPr>
          <p:cNvPr id="3" name="Subtitle 2"/>
          <p:cNvSpPr>
            <a:spLocks noGrp="1"/>
          </p:cNvSpPr>
          <p:nvPr>
            <p:ph type="subTitle" idx="1"/>
          </p:nvPr>
        </p:nvSpPr>
        <p:spPr/>
        <p:txBody>
          <a:bodyPr/>
          <a:lstStyle/>
          <a:p>
            <a:endParaRPr lang="en-AU"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6278" y="1663751"/>
            <a:ext cx="1031443" cy="1815998"/>
          </a:xfrm>
          <a:prstGeom prst="rect">
            <a:avLst/>
          </a:prstGeom>
        </p:spPr>
      </p:pic>
    </p:spTree>
    <p:extLst>
      <p:ext uri="{BB962C8B-B14F-4D97-AF65-F5344CB8AC3E}">
        <p14:creationId xmlns:p14="http://schemas.microsoft.com/office/powerpoint/2010/main" val="277420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83518"/>
            <a:ext cx="9151159" cy="532320"/>
          </a:xfrm>
        </p:spPr>
        <p:txBody>
          <a:bodyPr/>
          <a:lstStyle/>
          <a:p>
            <a:r>
              <a:rPr lang="en-AU" dirty="0" smtClean="0"/>
              <a:t>Some questions for Boards to consider*</a:t>
            </a:r>
            <a:endParaRPr lang="en-AU" dirty="0"/>
          </a:p>
        </p:txBody>
      </p:sp>
      <p:sp>
        <p:nvSpPr>
          <p:cNvPr id="4" name="Content Placeholder 3"/>
          <p:cNvSpPr>
            <a:spLocks noGrp="1"/>
          </p:cNvSpPr>
          <p:nvPr>
            <p:ph sz="half" idx="1"/>
          </p:nvPr>
        </p:nvSpPr>
        <p:spPr>
          <a:xfrm>
            <a:off x="323528" y="915566"/>
            <a:ext cx="4248472" cy="3384376"/>
          </a:xfrm>
        </p:spPr>
        <p:txBody>
          <a:bodyPr>
            <a:noAutofit/>
          </a:bodyPr>
          <a:lstStyle/>
          <a:p>
            <a:pPr marL="0" indent="0">
              <a:buNone/>
            </a:pPr>
            <a:r>
              <a:rPr lang="en-AU" sz="1000" dirty="0"/>
              <a:t>Actuarial quality controls</a:t>
            </a:r>
          </a:p>
          <a:p>
            <a:pPr lvl="1"/>
            <a:r>
              <a:rPr lang="en-AU" sz="800" dirty="0"/>
              <a:t>Do your quality control and corporate governance arrangements ensure that you are able to take decisions and report to your stakeholders on the basis of high quality actuarial information and advice?</a:t>
            </a:r>
          </a:p>
          <a:p>
            <a:r>
              <a:rPr lang="en-AU" sz="800" i="1" dirty="0"/>
              <a:t>Quality standards</a:t>
            </a:r>
          </a:p>
          <a:p>
            <a:pPr lvl="1"/>
            <a:r>
              <a:rPr lang="en-AU" sz="800" dirty="0"/>
              <a:t>Do your actuarial work and the actuarial information produced by or for your organisation meet professional requirements?</a:t>
            </a:r>
          </a:p>
          <a:p>
            <a:pPr lvl="1"/>
            <a:r>
              <a:rPr lang="en-AU" sz="800" dirty="0"/>
              <a:t>Have the key judgements on matters such as materiality been agreed?</a:t>
            </a:r>
          </a:p>
          <a:p>
            <a:pPr lvl="1"/>
            <a:r>
              <a:rPr lang="en-AU" sz="800" dirty="0"/>
              <a:t>How does your organisation assess the overall quality of its actuarial work and information?</a:t>
            </a:r>
          </a:p>
          <a:p>
            <a:r>
              <a:rPr lang="en-AU" sz="800" i="1" dirty="0"/>
              <a:t>Use of actuaries</a:t>
            </a:r>
          </a:p>
          <a:p>
            <a:pPr lvl="1"/>
            <a:r>
              <a:rPr lang="en-AU" sz="800" dirty="0"/>
              <a:t>Are your actuaries’ terms of reference adequate to ensure they provide the actuarial support you need and to reflect best practice?</a:t>
            </a:r>
          </a:p>
          <a:p>
            <a:pPr lvl="1"/>
            <a:r>
              <a:rPr lang="en-AU" sz="800" dirty="0"/>
              <a:t>Are they encouraged to challenge or validate the existing models, data and assumptions? Who has taken responsibility for these matters?</a:t>
            </a:r>
          </a:p>
          <a:p>
            <a:pPr lvl="1"/>
            <a:r>
              <a:rPr lang="en-AU" sz="800" dirty="0"/>
              <a:t>Have your actuaries been encouraged to express their own opinions and concerns? Has their advice been adequately documented and reported? </a:t>
            </a:r>
          </a:p>
          <a:p>
            <a:pPr lvl="1"/>
            <a:r>
              <a:rPr lang="en-AU" sz="800" dirty="0"/>
              <a:t>Are other parts of the organisation such as risk management, paying sufficient attention?</a:t>
            </a:r>
          </a:p>
          <a:p>
            <a:r>
              <a:rPr lang="en-AU" sz="800" i="1" dirty="0"/>
              <a:t>Conflicts</a:t>
            </a:r>
          </a:p>
          <a:p>
            <a:pPr lvl="1"/>
            <a:r>
              <a:rPr lang="en-AU" sz="800" i="1" dirty="0"/>
              <a:t> </a:t>
            </a:r>
            <a:r>
              <a:rPr lang="en-AU" sz="800" dirty="0"/>
              <a:t>Is the objectivity of your actuaries threatened by conflicts of interest or other undue pressures, such as remuneration or incentives?</a:t>
            </a:r>
          </a:p>
          <a:p>
            <a:pPr lvl="1"/>
            <a:r>
              <a:rPr lang="en-AU" sz="800" dirty="0"/>
              <a:t>Do your actuaries have other interests or responsibilities which might affect their perceived objectivity? Are any such conflicts adequately managed?</a:t>
            </a:r>
          </a:p>
          <a:p>
            <a:pPr marL="389626" lvl="1" indent="0">
              <a:buNone/>
            </a:pPr>
            <a:endParaRPr lang="en-AU" sz="800" dirty="0"/>
          </a:p>
        </p:txBody>
      </p:sp>
      <p:sp>
        <p:nvSpPr>
          <p:cNvPr id="5" name="Content Placeholder 4"/>
          <p:cNvSpPr>
            <a:spLocks noGrp="1"/>
          </p:cNvSpPr>
          <p:nvPr>
            <p:ph sz="half" idx="2"/>
          </p:nvPr>
        </p:nvSpPr>
        <p:spPr>
          <a:xfrm>
            <a:off x="4716016" y="1059582"/>
            <a:ext cx="4176464" cy="3942438"/>
          </a:xfrm>
        </p:spPr>
        <p:txBody>
          <a:bodyPr>
            <a:noAutofit/>
          </a:bodyPr>
          <a:lstStyle/>
          <a:p>
            <a:r>
              <a:rPr lang="en-AU" sz="800" i="1" dirty="0"/>
              <a:t>Review </a:t>
            </a:r>
          </a:p>
          <a:p>
            <a:pPr lvl="1"/>
            <a:r>
              <a:rPr lang="en-AU" sz="800" dirty="0"/>
              <a:t>Do your actuaries have adequate processes for internal review and quality assurance in place?</a:t>
            </a:r>
          </a:p>
          <a:p>
            <a:pPr lvl="1"/>
            <a:r>
              <a:rPr lang="en-AU" sz="800" dirty="0"/>
              <a:t>Do they need external support or review?</a:t>
            </a:r>
          </a:p>
          <a:p>
            <a:pPr lvl="1"/>
            <a:r>
              <a:rPr lang="en-AU" sz="800" dirty="0"/>
              <a:t>How is compliance with legal, statutory and professional standards being monitored and reported?</a:t>
            </a:r>
          </a:p>
          <a:p>
            <a:pPr marL="0" indent="0">
              <a:buNone/>
            </a:pPr>
            <a:endParaRPr lang="en-AU" sz="800" b="1" dirty="0"/>
          </a:p>
          <a:p>
            <a:pPr marL="0" indent="0">
              <a:buNone/>
            </a:pPr>
            <a:r>
              <a:rPr lang="en-AU" sz="1000" dirty="0" smtClean="0"/>
              <a:t>Business </a:t>
            </a:r>
            <a:r>
              <a:rPr lang="en-AU" sz="1000" dirty="0"/>
              <a:t>model</a:t>
            </a:r>
          </a:p>
          <a:p>
            <a:pPr lvl="1"/>
            <a:r>
              <a:rPr lang="en-AU" sz="800" dirty="0"/>
              <a:t>Do your general assumptions about how the business is run remain valid in current conditions?</a:t>
            </a:r>
          </a:p>
          <a:p>
            <a:pPr lvl="1"/>
            <a:r>
              <a:rPr lang="en-AU" sz="800" dirty="0"/>
              <a:t>Have they been revised in the light of recent events?</a:t>
            </a:r>
          </a:p>
          <a:p>
            <a:r>
              <a:rPr lang="en-AU" sz="800" i="1" dirty="0"/>
              <a:t>Business </a:t>
            </a:r>
          </a:p>
          <a:p>
            <a:pPr lvl="1"/>
            <a:r>
              <a:rPr lang="en-AU" sz="800" dirty="0"/>
              <a:t>What supports your assumptions concerning matters such as:</a:t>
            </a:r>
          </a:p>
          <a:p>
            <a:pPr lvl="2"/>
            <a:r>
              <a:rPr lang="en-AU" sz="800" dirty="0"/>
              <a:t>volumes of new business or numbers of new members?</a:t>
            </a:r>
          </a:p>
          <a:p>
            <a:pPr lvl="2"/>
            <a:r>
              <a:rPr lang="en-AU" sz="800" dirty="0"/>
              <a:t>• rates of salary increases, expense levels and so on?</a:t>
            </a:r>
          </a:p>
          <a:p>
            <a:pPr lvl="2"/>
            <a:r>
              <a:rPr lang="en-AU" sz="800" dirty="0"/>
              <a:t>• rates and amounts of insurance claims?</a:t>
            </a:r>
          </a:p>
          <a:p>
            <a:pPr lvl="2"/>
            <a:r>
              <a:rPr lang="en-AU" sz="800" dirty="0"/>
              <a:t>• future actions taken by management?</a:t>
            </a:r>
          </a:p>
          <a:p>
            <a:pPr lvl="1"/>
            <a:r>
              <a:rPr lang="en-AU" sz="800" dirty="0"/>
              <a:t>How are these likely to be affected by changed economic and market conditions, such as lower premium rates or increased rates of fraud?</a:t>
            </a:r>
          </a:p>
          <a:p>
            <a:pPr lvl="1"/>
            <a:endParaRPr lang="en-AU" sz="800" dirty="0"/>
          </a:p>
          <a:p>
            <a:r>
              <a:rPr lang="en-AU" sz="800" i="1" dirty="0"/>
              <a:t>Data </a:t>
            </a:r>
          </a:p>
          <a:p>
            <a:pPr lvl="1"/>
            <a:r>
              <a:rPr lang="en-AU" sz="800" dirty="0"/>
              <a:t>Does the data that has been used in setting assumptions cover previous economic downturns, or does it cover only the recent past?</a:t>
            </a:r>
          </a:p>
          <a:p>
            <a:pPr marL="0" indent="0">
              <a:buNone/>
            </a:pPr>
            <a:endParaRPr lang="en-AU" sz="800" b="1" dirty="0"/>
          </a:p>
          <a:p>
            <a:pPr marL="0" lvl="1" indent="0">
              <a:buNone/>
            </a:pPr>
            <a:r>
              <a:rPr lang="en-AU" sz="800" dirty="0"/>
              <a:t>*</a:t>
            </a:r>
            <a:r>
              <a:rPr lang="en-AU" sz="800" b="1" i="1" dirty="0"/>
              <a:t>Developed from Financial </a:t>
            </a:r>
            <a:r>
              <a:rPr lang="en-AU" sz="800" b="1" i="1"/>
              <a:t>Reporting </a:t>
            </a:r>
            <a:r>
              <a:rPr lang="en-AU" sz="800" b="1" i="1" smtClean="0"/>
              <a:t>Council (UK</a:t>
            </a:r>
            <a:r>
              <a:rPr lang="en-AU" sz="800" b="1" i="1" dirty="0"/>
              <a:t>) guidance for Users of Actuarial Information</a:t>
            </a:r>
          </a:p>
          <a:p>
            <a:endParaRPr lang="en-AU" sz="800" dirty="0"/>
          </a:p>
        </p:txBody>
      </p:sp>
    </p:spTree>
    <p:extLst>
      <p:ext uri="{BB962C8B-B14F-4D97-AF65-F5344CB8AC3E}">
        <p14:creationId xmlns:p14="http://schemas.microsoft.com/office/powerpoint/2010/main" val="470423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Today’s agenda</a:t>
            </a:r>
            <a:endParaRPr lang="en-AU" dirty="0"/>
          </a:p>
        </p:txBody>
      </p:sp>
      <p:sp>
        <p:nvSpPr>
          <p:cNvPr id="3" name="Content Placeholder 2"/>
          <p:cNvSpPr>
            <a:spLocks noGrp="1"/>
          </p:cNvSpPr>
          <p:nvPr>
            <p:ph idx="1"/>
          </p:nvPr>
        </p:nvSpPr>
        <p:spPr/>
        <p:txBody>
          <a:bodyPr/>
          <a:lstStyle/>
          <a:p>
            <a:r>
              <a:rPr lang="en-AU" smtClean="0"/>
              <a:t>Paul Groenewegen</a:t>
            </a:r>
          </a:p>
          <a:p>
            <a:pPr lvl="1"/>
            <a:r>
              <a:rPr lang="en-AU" smtClean="0"/>
              <a:t>Background and objectives</a:t>
            </a:r>
          </a:p>
          <a:p>
            <a:pPr lvl="1"/>
            <a:r>
              <a:rPr lang="en-AU" smtClean="0"/>
              <a:t>The role for actuaries</a:t>
            </a:r>
          </a:p>
          <a:p>
            <a:pPr lvl="1"/>
            <a:endParaRPr lang="en-AU" smtClean="0"/>
          </a:p>
          <a:p>
            <a:r>
              <a:rPr lang="en-AU" smtClean="0"/>
              <a:t>Matthew Crane</a:t>
            </a:r>
          </a:p>
          <a:p>
            <a:pPr lvl="1"/>
            <a:r>
              <a:rPr lang="en-AU" smtClean="0"/>
              <a:t>Implementation experience</a:t>
            </a:r>
            <a:endParaRPr lang="en-AU" dirty="0"/>
          </a:p>
        </p:txBody>
      </p:sp>
    </p:spTree>
    <p:extLst>
      <p:ext uri="{BB962C8B-B14F-4D97-AF65-F5344CB8AC3E}">
        <p14:creationId xmlns:p14="http://schemas.microsoft.com/office/powerpoint/2010/main" val="37096731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3518"/>
            <a:ext cx="9151159" cy="532320"/>
          </a:xfrm>
        </p:spPr>
        <p:txBody>
          <a:bodyPr/>
          <a:lstStyle/>
          <a:p>
            <a:r>
              <a:rPr lang="en-AU" dirty="0"/>
              <a:t>Some questions </a:t>
            </a:r>
            <a:r>
              <a:rPr lang="en-AU" dirty="0" smtClean="0"/>
              <a:t>for Boards to consider (</a:t>
            </a:r>
            <a:r>
              <a:rPr lang="en-AU" dirty="0" err="1" smtClean="0"/>
              <a:t>ctd</a:t>
            </a:r>
            <a:r>
              <a:rPr lang="en-AU" dirty="0" smtClean="0"/>
              <a:t>..)</a:t>
            </a:r>
            <a:endParaRPr lang="en-AU" dirty="0"/>
          </a:p>
        </p:txBody>
      </p:sp>
      <p:sp>
        <p:nvSpPr>
          <p:cNvPr id="3" name="Content Placeholder 2"/>
          <p:cNvSpPr>
            <a:spLocks noGrp="1"/>
          </p:cNvSpPr>
          <p:nvPr>
            <p:ph sz="half" idx="1"/>
          </p:nvPr>
        </p:nvSpPr>
        <p:spPr>
          <a:xfrm>
            <a:off x="107504" y="843558"/>
            <a:ext cx="4464496" cy="3942438"/>
          </a:xfrm>
        </p:spPr>
        <p:txBody>
          <a:bodyPr>
            <a:noAutofit/>
          </a:bodyPr>
          <a:lstStyle/>
          <a:p>
            <a:pPr marL="0" indent="0">
              <a:buNone/>
            </a:pPr>
            <a:r>
              <a:rPr lang="en-AU" sz="1000" dirty="0"/>
              <a:t>Investments</a:t>
            </a:r>
          </a:p>
          <a:p>
            <a:pPr lvl="1"/>
            <a:r>
              <a:rPr lang="en-AU" sz="800" dirty="0"/>
              <a:t>Are there peaks of cash demands or troughs in the availability of cash that need to be recognised?</a:t>
            </a:r>
          </a:p>
          <a:p>
            <a:pPr lvl="1"/>
            <a:r>
              <a:rPr lang="en-AU" sz="800" dirty="0"/>
              <a:t>Are your assumptions regarding investment returns consistent with the returns that can be generated from the existing assets and the current investment strategy?</a:t>
            </a:r>
          </a:p>
          <a:p>
            <a:r>
              <a:rPr lang="en-AU" sz="800" i="1" dirty="0"/>
              <a:t>Rates of return</a:t>
            </a:r>
          </a:p>
          <a:p>
            <a:pPr lvl="1"/>
            <a:r>
              <a:rPr lang="en-AU" sz="800" dirty="0"/>
              <a:t>What rate of return is required from each type of asset, such as equities, bonds, cash and so on, to support the assumptions? How likely is it that these returns can be achieved?</a:t>
            </a:r>
          </a:p>
          <a:p>
            <a:pPr lvl="1"/>
            <a:r>
              <a:rPr lang="en-AU" sz="800" dirty="0"/>
              <a:t>How do these rates of return compare to each other and to the assumed rates of return from low risk assets such as government bonds? What is the justification for the differences between the assumptions?</a:t>
            </a:r>
          </a:p>
          <a:p>
            <a:pPr lvl="1"/>
            <a:r>
              <a:rPr lang="en-AU" sz="800" dirty="0"/>
              <a:t>Are any illiquidity premiums that are used in models and calculations justifiable? Do any assumptions contain implicit margins to compensate for other factors? What is the impact of any such margins and do they reveal any potential </a:t>
            </a:r>
            <a:r>
              <a:rPr lang="en-AU" sz="800" dirty="0" smtClean="0"/>
              <a:t>risks?</a:t>
            </a:r>
            <a:endParaRPr lang="en-AU" sz="800" i="1" dirty="0"/>
          </a:p>
          <a:p>
            <a:r>
              <a:rPr lang="en-AU" sz="800" i="1" dirty="0" smtClean="0"/>
              <a:t>Investment </a:t>
            </a:r>
            <a:r>
              <a:rPr lang="en-AU" sz="800" i="1" dirty="0"/>
              <a:t>strategy</a:t>
            </a:r>
          </a:p>
          <a:p>
            <a:pPr lvl="1">
              <a:lnSpc>
                <a:spcPct val="120000"/>
              </a:lnSpc>
            </a:pPr>
            <a:r>
              <a:rPr lang="en-AU" sz="800" dirty="0"/>
              <a:t>Are your assumptions consistent with any anticipated changes to the assets that are held?</a:t>
            </a:r>
          </a:p>
          <a:p>
            <a:pPr lvl="1">
              <a:lnSpc>
                <a:spcPct val="120000"/>
              </a:lnSpc>
            </a:pPr>
            <a:r>
              <a:rPr lang="en-AU" sz="800" dirty="0"/>
              <a:t>If the investment strategy includes financial instruments such as derivatives, how is that reflected in your assumptions?</a:t>
            </a:r>
          </a:p>
          <a:p>
            <a:r>
              <a:rPr lang="en-AU" sz="800" i="1" dirty="0"/>
              <a:t>Reinvestment </a:t>
            </a:r>
          </a:p>
          <a:p>
            <a:pPr lvl="1">
              <a:lnSpc>
                <a:spcPct val="120000"/>
              </a:lnSpc>
            </a:pPr>
            <a:r>
              <a:rPr lang="en-AU" sz="800" dirty="0"/>
              <a:t>How is the effect of reinvestment on uncertain terms reflected in the assumptions, for example the investment of future dividends or interest received, or the proceeds of assets upon their maturity</a:t>
            </a:r>
            <a:r>
              <a:rPr lang="en-AU" sz="800" dirty="0" smtClean="0"/>
              <a:t>?</a:t>
            </a:r>
            <a:endParaRPr lang="en-AU" sz="800" dirty="0"/>
          </a:p>
        </p:txBody>
      </p:sp>
      <p:sp>
        <p:nvSpPr>
          <p:cNvPr id="4" name="Content Placeholder 3"/>
          <p:cNvSpPr>
            <a:spLocks noGrp="1"/>
          </p:cNvSpPr>
          <p:nvPr>
            <p:ph sz="half" idx="2"/>
          </p:nvPr>
        </p:nvSpPr>
        <p:spPr>
          <a:xfrm>
            <a:off x="4716017" y="1059582"/>
            <a:ext cx="4176464" cy="3834426"/>
          </a:xfrm>
        </p:spPr>
        <p:txBody>
          <a:bodyPr>
            <a:noAutofit/>
          </a:bodyPr>
          <a:lstStyle/>
          <a:p>
            <a:pPr marL="0" indent="0">
              <a:buNone/>
            </a:pPr>
            <a:r>
              <a:rPr lang="en-AU" sz="1000" dirty="0"/>
              <a:t>Risk reduction and transfer</a:t>
            </a:r>
          </a:p>
          <a:p>
            <a:pPr lvl="1">
              <a:lnSpc>
                <a:spcPct val="120000"/>
              </a:lnSpc>
            </a:pPr>
            <a:r>
              <a:rPr lang="en-AU" sz="800" dirty="0"/>
              <a:t>How is the success of risk mitigation actions monitored?</a:t>
            </a:r>
          </a:p>
          <a:p>
            <a:pPr lvl="1">
              <a:lnSpc>
                <a:spcPct val="120000"/>
              </a:lnSpc>
            </a:pPr>
            <a:r>
              <a:rPr lang="en-AU" sz="800" dirty="0"/>
              <a:t>If you have taken actions to reduce risk, such as changing investment strategy, increased monitoring of investee companies, reinsurance or hedging, who now holds the risk? </a:t>
            </a:r>
          </a:p>
          <a:p>
            <a:pPr lvl="1">
              <a:lnSpc>
                <a:spcPct val="120000"/>
              </a:lnSpc>
            </a:pPr>
            <a:r>
              <a:rPr lang="en-AU" sz="800" dirty="0"/>
              <a:t>How are any changes reflected in actuarial assumptions or models?</a:t>
            </a:r>
          </a:p>
          <a:p>
            <a:r>
              <a:rPr lang="en-AU" sz="800" i="1" dirty="0"/>
              <a:t>Residual risk</a:t>
            </a:r>
          </a:p>
          <a:p>
            <a:pPr lvl="1">
              <a:lnSpc>
                <a:spcPct val="120000"/>
              </a:lnSpc>
            </a:pPr>
            <a:r>
              <a:rPr lang="en-AU" sz="800" dirty="0"/>
              <a:t>How effective have risk reduction measures been and what residual risks have been retained? For instance, assets may not mature at exactly the same time that liabilities become due, or there may be differences in terms and conditions between reinsurance and the business it covers.</a:t>
            </a:r>
          </a:p>
          <a:p>
            <a:pPr lvl="1">
              <a:lnSpc>
                <a:spcPct val="120000"/>
              </a:lnSpc>
            </a:pPr>
            <a:r>
              <a:rPr lang="en-AU" sz="800" dirty="0"/>
              <a:t>Have other organisations that are similar to yours identified risks that might still be unrecognised in your organisation?</a:t>
            </a:r>
          </a:p>
          <a:p>
            <a:pPr lvl="1">
              <a:lnSpc>
                <a:spcPct val="120000"/>
              </a:lnSpc>
            </a:pPr>
            <a:r>
              <a:rPr lang="en-AU" sz="800" dirty="0"/>
              <a:t>Do actuarial assumptions and models reflect the retained risk?</a:t>
            </a:r>
          </a:p>
          <a:p>
            <a:r>
              <a:rPr lang="en-AU" sz="800" i="1" dirty="0"/>
              <a:t>New risks </a:t>
            </a:r>
          </a:p>
          <a:p>
            <a:pPr lvl="1">
              <a:lnSpc>
                <a:spcPct val="120000"/>
              </a:lnSpc>
            </a:pPr>
            <a:r>
              <a:rPr lang="en-AU" sz="800" dirty="0"/>
              <a:t>If risks have been transferred to others, what other risks (such as counterparty risk) have arisen? Do actuarial assumptions and models reflect the new risks?</a:t>
            </a:r>
          </a:p>
          <a:p>
            <a:pPr lvl="1">
              <a:lnSpc>
                <a:spcPct val="120000"/>
              </a:lnSpc>
            </a:pPr>
            <a:r>
              <a:rPr lang="en-AU" sz="800" dirty="0"/>
              <a:t>Are the new risks affected by the current economic conditions?</a:t>
            </a:r>
          </a:p>
          <a:p>
            <a:pPr lvl="1">
              <a:lnSpc>
                <a:spcPct val="120000"/>
              </a:lnSpc>
            </a:pPr>
            <a:r>
              <a:rPr lang="en-AU" sz="800" dirty="0"/>
              <a:t>Are you taking on risks that might be difficult to mitigate if the conditions encountered in 2008/9 occur again?</a:t>
            </a:r>
          </a:p>
          <a:p>
            <a:pPr marL="0" indent="0">
              <a:buNone/>
            </a:pPr>
            <a:endParaRPr lang="en-AU" sz="800" b="1" dirty="0"/>
          </a:p>
          <a:p>
            <a:pPr lvl="1"/>
            <a:endParaRPr lang="en-AU" sz="800" dirty="0"/>
          </a:p>
          <a:p>
            <a:pPr lvl="1"/>
            <a:endParaRPr lang="en-AU" sz="800" dirty="0"/>
          </a:p>
        </p:txBody>
      </p:sp>
    </p:spTree>
    <p:extLst>
      <p:ext uri="{BB962C8B-B14F-4D97-AF65-F5344CB8AC3E}">
        <p14:creationId xmlns:p14="http://schemas.microsoft.com/office/powerpoint/2010/main" val="4101335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3518"/>
            <a:ext cx="9151159" cy="532320"/>
          </a:xfrm>
        </p:spPr>
        <p:txBody>
          <a:bodyPr/>
          <a:lstStyle/>
          <a:p>
            <a:r>
              <a:rPr lang="en-AU" dirty="0"/>
              <a:t>Some questions </a:t>
            </a:r>
            <a:r>
              <a:rPr lang="en-AU" dirty="0" smtClean="0"/>
              <a:t>for Boards to consider (</a:t>
            </a:r>
            <a:r>
              <a:rPr lang="en-AU" dirty="0" err="1" smtClean="0"/>
              <a:t>ctd</a:t>
            </a:r>
            <a:r>
              <a:rPr lang="en-AU" dirty="0" smtClean="0"/>
              <a:t>..)</a:t>
            </a:r>
            <a:endParaRPr lang="en-AU" dirty="0"/>
          </a:p>
        </p:txBody>
      </p:sp>
      <p:sp>
        <p:nvSpPr>
          <p:cNvPr id="3" name="Content Placeholder 2"/>
          <p:cNvSpPr>
            <a:spLocks noGrp="1"/>
          </p:cNvSpPr>
          <p:nvPr>
            <p:ph sz="half" idx="1"/>
          </p:nvPr>
        </p:nvSpPr>
        <p:spPr>
          <a:xfrm>
            <a:off x="107504" y="987574"/>
            <a:ext cx="4464497" cy="3942438"/>
          </a:xfrm>
        </p:spPr>
        <p:txBody>
          <a:bodyPr>
            <a:noAutofit/>
          </a:bodyPr>
          <a:lstStyle/>
          <a:p>
            <a:pPr marL="0" indent="0">
              <a:buNone/>
            </a:pPr>
            <a:r>
              <a:rPr lang="en-AU" sz="1000" dirty="0"/>
              <a:t>Scenario analysis and stress testing</a:t>
            </a:r>
          </a:p>
          <a:p>
            <a:pPr lvl="1">
              <a:lnSpc>
                <a:spcPct val="120000"/>
              </a:lnSpc>
            </a:pPr>
            <a:r>
              <a:rPr lang="en-AU" sz="800" dirty="0"/>
              <a:t>Do you have the right models in place to enable you to examine the impacts of actuarial assumptions and adverse circumstances? Are the methods that are used robust, particularly in the light of recent </a:t>
            </a:r>
            <a:r>
              <a:rPr lang="en-AU" sz="800" dirty="0" smtClean="0"/>
              <a:t>events?</a:t>
            </a:r>
            <a:endParaRPr lang="en-AU" sz="800" i="1" dirty="0" smtClean="0"/>
          </a:p>
          <a:p>
            <a:r>
              <a:rPr lang="en-AU" sz="800" i="1" dirty="0" smtClean="0"/>
              <a:t>Scenarios </a:t>
            </a:r>
          </a:p>
          <a:p>
            <a:pPr lvl="1">
              <a:lnSpc>
                <a:spcPct val="120000"/>
              </a:lnSpc>
            </a:pPr>
            <a:r>
              <a:rPr lang="en-AU" sz="800" dirty="0" smtClean="0"/>
              <a:t>How </a:t>
            </a:r>
            <a:r>
              <a:rPr lang="en-AU" sz="800" dirty="0"/>
              <a:t>extreme are any scenarios that have been analysed? Has the probability of the scenarios been assessed? What supports the assessment of the probability?</a:t>
            </a:r>
          </a:p>
          <a:p>
            <a:pPr lvl="1">
              <a:lnSpc>
                <a:spcPct val="120000"/>
              </a:lnSpc>
            </a:pPr>
            <a:r>
              <a:rPr lang="en-AU" sz="800" dirty="0"/>
              <a:t>Do the scenarios cover the full range of adverse effects on the business ? Has the range of plausible scenarios been revisited in the light of recent events? Have the possible effects of extreme events been reassessed?</a:t>
            </a:r>
          </a:p>
          <a:p>
            <a:pPr lvl="1">
              <a:lnSpc>
                <a:spcPct val="120000"/>
              </a:lnSpc>
            </a:pPr>
            <a:r>
              <a:rPr lang="en-AU" sz="800" dirty="0"/>
              <a:t>Are the scenarios internally consistent, taking into account knock‐on effects?</a:t>
            </a:r>
          </a:p>
          <a:p>
            <a:pPr lvl="1">
              <a:lnSpc>
                <a:spcPct val="120000"/>
              </a:lnSpc>
            </a:pPr>
            <a:r>
              <a:rPr lang="en-AU" sz="800" dirty="0"/>
              <a:t>Do they allow for two or more separate adverse events to occur simultaneously? Have the assumed correlations between risks been reassessed?</a:t>
            </a:r>
          </a:p>
          <a:p>
            <a:r>
              <a:rPr lang="en-AU" sz="800" i="1" dirty="0"/>
              <a:t>Stress tests </a:t>
            </a:r>
          </a:p>
          <a:p>
            <a:pPr lvl="1">
              <a:lnSpc>
                <a:spcPct val="120000"/>
              </a:lnSpc>
            </a:pPr>
            <a:r>
              <a:rPr lang="en-AU" sz="800" dirty="0"/>
              <a:t>What supports the choice of the stress tests that have been considered? Do they cover the full range of material assumptions? </a:t>
            </a:r>
          </a:p>
          <a:p>
            <a:pPr lvl="1">
              <a:lnSpc>
                <a:spcPct val="120000"/>
              </a:lnSpc>
            </a:pPr>
            <a:r>
              <a:rPr lang="en-AU" sz="800" dirty="0"/>
              <a:t>Has the need for stress tests in the areas of credit risk, and possible defaults by counterparties in hedging and reinsurance transactions, changed? </a:t>
            </a:r>
          </a:p>
          <a:p>
            <a:pPr lvl="1">
              <a:lnSpc>
                <a:spcPct val="120000"/>
              </a:lnSpc>
            </a:pPr>
            <a:r>
              <a:rPr lang="en-AU" sz="800" dirty="0"/>
              <a:t>Has the need for stress tests covering the behaviour of policyholders changed?</a:t>
            </a:r>
          </a:p>
          <a:p>
            <a:pPr marL="457200" lvl="1" indent="0">
              <a:lnSpc>
                <a:spcPct val="120000"/>
              </a:lnSpc>
              <a:buNone/>
            </a:pPr>
            <a:endParaRPr lang="en-AU" sz="800" dirty="0"/>
          </a:p>
        </p:txBody>
      </p:sp>
      <p:sp>
        <p:nvSpPr>
          <p:cNvPr id="4" name="Content Placeholder 3"/>
          <p:cNvSpPr>
            <a:spLocks noGrp="1"/>
          </p:cNvSpPr>
          <p:nvPr>
            <p:ph sz="half" idx="2"/>
          </p:nvPr>
        </p:nvSpPr>
        <p:spPr>
          <a:xfrm>
            <a:off x="4716017" y="1059582"/>
            <a:ext cx="4176464" cy="3834426"/>
          </a:xfrm>
        </p:spPr>
        <p:txBody>
          <a:bodyPr>
            <a:normAutofit/>
          </a:bodyPr>
          <a:lstStyle/>
          <a:p>
            <a:pPr lvl="1">
              <a:lnSpc>
                <a:spcPct val="120000"/>
              </a:lnSpc>
            </a:pPr>
            <a:r>
              <a:rPr lang="en-AU" sz="800" dirty="0"/>
              <a:t>How extreme are the stress tests that have been applied? Have they been revised in the light of recent events? </a:t>
            </a:r>
          </a:p>
          <a:p>
            <a:pPr lvl="1">
              <a:lnSpc>
                <a:spcPct val="120000"/>
              </a:lnSpc>
            </a:pPr>
            <a:r>
              <a:rPr lang="en-AU" sz="800" dirty="0"/>
              <a:t>Has your view changed of what a 1 in N year event might be? </a:t>
            </a:r>
          </a:p>
          <a:p>
            <a:r>
              <a:rPr lang="en-AU" sz="800" i="1" dirty="0"/>
              <a:t>Market risk</a:t>
            </a:r>
          </a:p>
          <a:p>
            <a:pPr lvl="1">
              <a:lnSpc>
                <a:spcPct val="120000"/>
              </a:lnSpc>
            </a:pPr>
            <a:r>
              <a:rPr lang="en-AU" sz="800" dirty="0"/>
              <a:t>What are the material judgements concerning  market risk which inform the results?</a:t>
            </a:r>
          </a:p>
          <a:p>
            <a:pPr lvl="1">
              <a:lnSpc>
                <a:spcPct val="120000"/>
              </a:lnSpc>
            </a:pPr>
            <a:r>
              <a:rPr lang="en-AU" sz="800" dirty="0"/>
              <a:t>What impact has the current market uncertainty had on the economic assumptions including the discount rates used?</a:t>
            </a:r>
          </a:p>
          <a:p>
            <a:pPr lvl="1">
              <a:lnSpc>
                <a:spcPct val="120000"/>
              </a:lnSpc>
            </a:pPr>
            <a:r>
              <a:rPr lang="en-AU" sz="800" dirty="0"/>
              <a:t>By how much does any prudence in estimates change on plausible optimistic and pessimistic assumptions concerning investment returns and volatility?</a:t>
            </a:r>
          </a:p>
          <a:p>
            <a:r>
              <a:rPr lang="en-AU" sz="800" i="1" dirty="0"/>
              <a:t>Insurance risk</a:t>
            </a:r>
          </a:p>
          <a:p>
            <a:pPr lvl="1">
              <a:lnSpc>
                <a:spcPct val="120000"/>
              </a:lnSpc>
            </a:pPr>
            <a:r>
              <a:rPr lang="en-AU" sz="800" dirty="0"/>
              <a:t>What are the material judgements about insurance risk which inform the results?</a:t>
            </a:r>
          </a:p>
          <a:p>
            <a:pPr lvl="1">
              <a:lnSpc>
                <a:spcPct val="120000"/>
              </a:lnSpc>
            </a:pPr>
            <a:r>
              <a:rPr lang="en-AU" sz="800" dirty="0"/>
              <a:t>By how much does any prudence in the estimates change on plausible  optimistic and pessimistic assumptions concerning insurance risk</a:t>
            </a:r>
            <a:r>
              <a:rPr lang="en-AU" sz="800" dirty="0" smtClean="0"/>
              <a:t>?</a:t>
            </a:r>
            <a:endParaRPr lang="en-AU" sz="2700" dirty="0"/>
          </a:p>
          <a:p>
            <a:pPr lvl="1"/>
            <a:endParaRPr lang="en-AU" sz="5500" dirty="0"/>
          </a:p>
        </p:txBody>
      </p:sp>
    </p:spTree>
    <p:extLst>
      <p:ext uri="{BB962C8B-B14F-4D97-AF65-F5344CB8AC3E}">
        <p14:creationId xmlns:p14="http://schemas.microsoft.com/office/powerpoint/2010/main" val="781770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6158639" y="2135919"/>
            <a:ext cx="1293681" cy="1083514"/>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2" name="Oval 21"/>
          <p:cNvSpPr/>
          <p:nvPr/>
        </p:nvSpPr>
        <p:spPr>
          <a:xfrm>
            <a:off x="1479828" y="2350209"/>
            <a:ext cx="711733" cy="59349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p:cNvSpPr>
            <a:spLocks noGrp="1"/>
          </p:cNvSpPr>
          <p:nvPr>
            <p:ph type="title"/>
          </p:nvPr>
        </p:nvSpPr>
        <p:spPr/>
        <p:txBody>
          <a:bodyPr/>
          <a:lstStyle/>
          <a:p>
            <a:r>
              <a:rPr lang="en-AU" dirty="0" smtClean="0">
                <a:latin typeface="+mn-lt"/>
              </a:rPr>
              <a:t>Alignment with business practice</a:t>
            </a:r>
            <a:endParaRPr lang="en-AU" dirty="0">
              <a:latin typeface="+mn-lt"/>
            </a:endParaRPr>
          </a:p>
        </p:txBody>
      </p:sp>
      <p:sp>
        <p:nvSpPr>
          <p:cNvPr id="5" name="Oval 4"/>
          <p:cNvSpPr/>
          <p:nvPr/>
        </p:nvSpPr>
        <p:spPr>
          <a:xfrm>
            <a:off x="1835696" y="1674253"/>
            <a:ext cx="1855399" cy="170642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Oval 3"/>
          <p:cNvSpPr/>
          <p:nvPr/>
        </p:nvSpPr>
        <p:spPr>
          <a:xfrm>
            <a:off x="868332" y="2225311"/>
            <a:ext cx="1143666"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TextBox 5"/>
          <p:cNvSpPr txBox="1"/>
          <p:nvPr/>
        </p:nvSpPr>
        <p:spPr>
          <a:xfrm>
            <a:off x="859015" y="2385517"/>
            <a:ext cx="994722" cy="276999"/>
          </a:xfrm>
          <a:prstGeom prst="rect">
            <a:avLst/>
          </a:prstGeom>
          <a:noFill/>
        </p:spPr>
        <p:txBody>
          <a:bodyPr wrap="square" rtlCol="0">
            <a:spAutoFit/>
          </a:bodyPr>
          <a:lstStyle/>
          <a:p>
            <a:r>
              <a:rPr lang="en-AU" sz="1200" dirty="0" smtClean="0">
                <a:latin typeface="+mn-lt"/>
              </a:rPr>
              <a:t>Compliance</a:t>
            </a:r>
            <a:endParaRPr lang="en-AU" sz="1200" dirty="0">
              <a:latin typeface="+mn-lt"/>
            </a:endParaRPr>
          </a:p>
        </p:txBody>
      </p:sp>
      <p:sp>
        <p:nvSpPr>
          <p:cNvPr id="7" name="TextBox 6"/>
          <p:cNvSpPr txBox="1"/>
          <p:nvPr/>
        </p:nvSpPr>
        <p:spPr>
          <a:xfrm>
            <a:off x="2148391" y="2178483"/>
            <a:ext cx="1542704" cy="276999"/>
          </a:xfrm>
          <a:prstGeom prst="rect">
            <a:avLst/>
          </a:prstGeom>
          <a:noFill/>
        </p:spPr>
        <p:txBody>
          <a:bodyPr wrap="square" rtlCol="0">
            <a:spAutoFit/>
          </a:bodyPr>
          <a:lstStyle/>
          <a:p>
            <a:r>
              <a:rPr lang="en-AU" sz="1200" dirty="0" smtClean="0">
                <a:latin typeface="+mn-lt"/>
              </a:rPr>
              <a:t>Business decisions</a:t>
            </a:r>
            <a:endParaRPr lang="en-AU" sz="1200" dirty="0">
              <a:latin typeface="+mn-lt"/>
            </a:endParaRPr>
          </a:p>
        </p:txBody>
      </p:sp>
      <p:sp>
        <p:nvSpPr>
          <p:cNvPr id="8" name="Oval 7"/>
          <p:cNvSpPr/>
          <p:nvPr/>
        </p:nvSpPr>
        <p:spPr>
          <a:xfrm>
            <a:off x="6084168" y="1674253"/>
            <a:ext cx="1855399" cy="194421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Oval 9"/>
          <p:cNvSpPr/>
          <p:nvPr/>
        </p:nvSpPr>
        <p:spPr>
          <a:xfrm>
            <a:off x="6440034" y="2341908"/>
            <a:ext cx="1143666"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TextBox 10"/>
          <p:cNvSpPr txBox="1"/>
          <p:nvPr/>
        </p:nvSpPr>
        <p:spPr>
          <a:xfrm>
            <a:off x="6514506" y="2571750"/>
            <a:ext cx="994722" cy="276999"/>
          </a:xfrm>
          <a:prstGeom prst="rect">
            <a:avLst/>
          </a:prstGeom>
          <a:noFill/>
        </p:spPr>
        <p:txBody>
          <a:bodyPr wrap="square" rtlCol="0">
            <a:spAutoFit/>
          </a:bodyPr>
          <a:lstStyle/>
          <a:p>
            <a:r>
              <a:rPr lang="en-AU" sz="1200" dirty="0" smtClean="0">
                <a:latin typeface="+mn-lt"/>
              </a:rPr>
              <a:t>Compliance</a:t>
            </a:r>
            <a:endParaRPr lang="en-AU" sz="1200" dirty="0">
              <a:latin typeface="+mn-lt"/>
            </a:endParaRPr>
          </a:p>
        </p:txBody>
      </p:sp>
      <p:sp>
        <p:nvSpPr>
          <p:cNvPr id="12" name="TextBox 11"/>
          <p:cNvSpPr txBox="1"/>
          <p:nvPr/>
        </p:nvSpPr>
        <p:spPr>
          <a:xfrm>
            <a:off x="6276690" y="1900476"/>
            <a:ext cx="1542704" cy="276999"/>
          </a:xfrm>
          <a:prstGeom prst="rect">
            <a:avLst/>
          </a:prstGeom>
          <a:noFill/>
        </p:spPr>
        <p:txBody>
          <a:bodyPr wrap="square" rtlCol="0">
            <a:spAutoFit/>
          </a:bodyPr>
          <a:lstStyle/>
          <a:p>
            <a:r>
              <a:rPr lang="en-AU" sz="1200" dirty="0" smtClean="0">
                <a:latin typeface="+mn-lt"/>
              </a:rPr>
              <a:t>Business decisions</a:t>
            </a:r>
            <a:endParaRPr lang="en-AU" sz="1200" dirty="0">
              <a:latin typeface="+mn-lt"/>
            </a:endParaRPr>
          </a:p>
        </p:txBody>
      </p:sp>
      <p:sp>
        <p:nvSpPr>
          <p:cNvPr id="13" name="TextBox 12"/>
          <p:cNvSpPr txBox="1"/>
          <p:nvPr/>
        </p:nvSpPr>
        <p:spPr>
          <a:xfrm>
            <a:off x="971600" y="1276743"/>
            <a:ext cx="2448272" cy="461665"/>
          </a:xfrm>
          <a:prstGeom prst="rect">
            <a:avLst/>
          </a:prstGeom>
          <a:noFill/>
        </p:spPr>
        <p:txBody>
          <a:bodyPr wrap="square" rtlCol="0">
            <a:spAutoFit/>
          </a:bodyPr>
          <a:lstStyle/>
          <a:p>
            <a:r>
              <a:rPr lang="en-AU" sz="2400" dirty="0">
                <a:solidFill>
                  <a:srgbClr val="5E5959"/>
                </a:solidFill>
                <a:latin typeface="+mn-lt"/>
                <a:cs typeface="Segoe UI Semilight" panose="020B0402040204020203" pitchFamily="34" charset="0"/>
              </a:rPr>
              <a:t>Before</a:t>
            </a:r>
            <a:endParaRPr lang="en-AU" dirty="0">
              <a:solidFill>
                <a:srgbClr val="5E5959"/>
              </a:solidFill>
              <a:latin typeface="+mn-lt"/>
              <a:cs typeface="Segoe UI Semilight" panose="020B0402040204020203" pitchFamily="34" charset="0"/>
            </a:endParaRPr>
          </a:p>
        </p:txBody>
      </p:sp>
      <p:sp>
        <p:nvSpPr>
          <p:cNvPr id="17" name="TextBox 16"/>
          <p:cNvSpPr txBox="1"/>
          <p:nvPr/>
        </p:nvSpPr>
        <p:spPr>
          <a:xfrm>
            <a:off x="5388469" y="1276743"/>
            <a:ext cx="2448272" cy="461665"/>
          </a:xfrm>
          <a:prstGeom prst="rect">
            <a:avLst/>
          </a:prstGeom>
          <a:noFill/>
        </p:spPr>
        <p:txBody>
          <a:bodyPr wrap="square" rtlCol="0">
            <a:spAutoFit/>
          </a:bodyPr>
          <a:lstStyle/>
          <a:p>
            <a:r>
              <a:rPr lang="en-AU" sz="2400" dirty="0" smtClean="0">
                <a:solidFill>
                  <a:srgbClr val="5E5959"/>
                </a:solidFill>
                <a:latin typeface="+mn-lt"/>
                <a:cs typeface="Segoe UI Semilight" panose="020B0402040204020203" pitchFamily="34" charset="0"/>
              </a:rPr>
              <a:t>After</a:t>
            </a:r>
            <a:endParaRPr lang="en-AU" dirty="0">
              <a:solidFill>
                <a:srgbClr val="5E5959"/>
              </a:solidFill>
              <a:latin typeface="+mn-lt"/>
              <a:cs typeface="Segoe UI Semilight" panose="020B0402040204020203" pitchFamily="34" charset="0"/>
            </a:endParaRPr>
          </a:p>
        </p:txBody>
      </p:sp>
      <p:cxnSp>
        <p:nvCxnSpPr>
          <p:cNvPr id="20" name="Straight Arrow Connector 19"/>
          <p:cNvCxnSpPr/>
          <p:nvPr/>
        </p:nvCxnSpPr>
        <p:spPr>
          <a:xfrm>
            <a:off x="4127177" y="3219822"/>
            <a:ext cx="1512168" cy="1107263"/>
          </a:xfrm>
          <a:prstGeom prst="straightConnector1">
            <a:avLst/>
          </a:prstGeom>
          <a:ln w="762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211960" y="3867894"/>
            <a:ext cx="994722" cy="276999"/>
          </a:xfrm>
          <a:prstGeom prst="rect">
            <a:avLst/>
          </a:prstGeom>
          <a:noFill/>
        </p:spPr>
        <p:txBody>
          <a:bodyPr wrap="square" rtlCol="0">
            <a:spAutoFit/>
          </a:bodyPr>
          <a:lstStyle/>
          <a:p>
            <a:r>
              <a:rPr lang="en-AU" sz="1200" dirty="0" smtClean="0">
                <a:latin typeface="+mn-lt"/>
              </a:rPr>
              <a:t>Effort</a:t>
            </a:r>
            <a:endParaRPr lang="en-AU" sz="1200" dirty="0">
              <a:latin typeface="+mn-lt"/>
            </a:endParaRPr>
          </a:p>
        </p:txBody>
      </p:sp>
      <p:sp>
        <p:nvSpPr>
          <p:cNvPr id="23" name="TextBox 22"/>
          <p:cNvSpPr txBox="1"/>
          <p:nvPr/>
        </p:nvSpPr>
        <p:spPr>
          <a:xfrm>
            <a:off x="886410" y="3206984"/>
            <a:ext cx="1542704" cy="276999"/>
          </a:xfrm>
          <a:prstGeom prst="rect">
            <a:avLst/>
          </a:prstGeom>
          <a:noFill/>
        </p:spPr>
        <p:txBody>
          <a:bodyPr wrap="square" rtlCol="0">
            <a:spAutoFit/>
          </a:bodyPr>
          <a:lstStyle/>
          <a:p>
            <a:r>
              <a:rPr lang="en-AU" sz="1200" dirty="0" smtClean="0">
                <a:latin typeface="+mn-lt"/>
              </a:rPr>
              <a:t>Risk engagement</a:t>
            </a:r>
            <a:endParaRPr lang="en-AU" sz="1200" dirty="0">
              <a:latin typeface="+mn-lt"/>
            </a:endParaRPr>
          </a:p>
        </p:txBody>
      </p:sp>
      <p:cxnSp>
        <p:nvCxnSpPr>
          <p:cNvPr id="25" name="Straight Arrow Connector 24"/>
          <p:cNvCxnSpPr/>
          <p:nvPr/>
        </p:nvCxnSpPr>
        <p:spPr>
          <a:xfrm flipV="1">
            <a:off x="1691680" y="2899767"/>
            <a:ext cx="144014" cy="343260"/>
          </a:xfrm>
          <a:prstGeom prst="straightConnector1">
            <a:avLst/>
          </a:prstGeom>
          <a:ln w="19050">
            <a:solidFill>
              <a:schemeClr val="tx1">
                <a:lumMod val="95000"/>
                <a:lumOff val="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756633" y="2146666"/>
            <a:ext cx="1542704" cy="276999"/>
          </a:xfrm>
          <a:prstGeom prst="rect">
            <a:avLst/>
          </a:prstGeom>
          <a:noFill/>
        </p:spPr>
        <p:txBody>
          <a:bodyPr wrap="square" rtlCol="0">
            <a:spAutoFit/>
          </a:bodyPr>
          <a:lstStyle/>
          <a:p>
            <a:r>
              <a:rPr lang="en-AU" sz="1200" dirty="0" smtClean="0">
                <a:latin typeface="+mn-lt"/>
              </a:rPr>
              <a:t>Risk engagement</a:t>
            </a:r>
            <a:endParaRPr lang="en-AU" sz="1200" dirty="0">
              <a:latin typeface="+mn-lt"/>
            </a:endParaRPr>
          </a:p>
        </p:txBody>
      </p:sp>
      <p:cxnSp>
        <p:nvCxnSpPr>
          <p:cNvPr id="30" name="Straight Arrow Connector 29"/>
          <p:cNvCxnSpPr/>
          <p:nvPr/>
        </p:nvCxnSpPr>
        <p:spPr>
          <a:xfrm>
            <a:off x="5868144" y="2423665"/>
            <a:ext cx="440510" cy="175421"/>
          </a:xfrm>
          <a:prstGeom prst="straightConnector1">
            <a:avLst/>
          </a:prstGeom>
          <a:ln w="19050">
            <a:solidFill>
              <a:schemeClr val="tx1">
                <a:lumMod val="95000"/>
                <a:lumOff val="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350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9" y="339502"/>
            <a:ext cx="9151159" cy="532320"/>
          </a:xfrm>
        </p:spPr>
        <p:txBody>
          <a:bodyPr/>
          <a:lstStyle/>
          <a:p>
            <a:r>
              <a:rPr lang="en-AU" dirty="0" smtClean="0"/>
              <a:t>Objectives for the changes</a:t>
            </a:r>
            <a:endParaRPr lang="en-AU" dirty="0"/>
          </a:p>
        </p:txBody>
      </p:sp>
      <p:sp>
        <p:nvSpPr>
          <p:cNvPr id="3" name="Content Placeholder 2"/>
          <p:cNvSpPr>
            <a:spLocks noGrp="1"/>
          </p:cNvSpPr>
          <p:nvPr>
            <p:ph idx="1"/>
          </p:nvPr>
        </p:nvSpPr>
        <p:spPr/>
        <p:txBody>
          <a:bodyPr/>
          <a:lstStyle/>
          <a:p>
            <a:pPr>
              <a:lnSpc>
                <a:spcPct val="150000"/>
              </a:lnSpc>
            </a:pPr>
            <a:r>
              <a:rPr lang="en-AU" dirty="0" smtClean="0"/>
              <a:t>Improve insurer engagement with risks</a:t>
            </a:r>
          </a:p>
          <a:p>
            <a:pPr>
              <a:lnSpc>
                <a:spcPct val="150000"/>
              </a:lnSpc>
            </a:pPr>
            <a:endParaRPr lang="en-AU" dirty="0" smtClean="0"/>
          </a:p>
          <a:p>
            <a:pPr>
              <a:lnSpc>
                <a:spcPct val="150000"/>
              </a:lnSpc>
            </a:pPr>
            <a:r>
              <a:rPr lang="en-AU" dirty="0" smtClean="0"/>
              <a:t>Promote best-practice management of surplus assets</a:t>
            </a:r>
          </a:p>
          <a:p>
            <a:pPr>
              <a:lnSpc>
                <a:spcPct val="150000"/>
              </a:lnSpc>
            </a:pPr>
            <a:endParaRPr lang="en-AU" dirty="0" smtClean="0"/>
          </a:p>
          <a:p>
            <a:pPr>
              <a:lnSpc>
                <a:spcPct val="150000"/>
              </a:lnSpc>
            </a:pPr>
            <a:r>
              <a:rPr lang="en-AU" dirty="0" smtClean="0"/>
              <a:t>Foster efficiency and competition</a:t>
            </a:r>
            <a:endParaRPr lang="en-AU" dirty="0"/>
          </a:p>
        </p:txBody>
      </p:sp>
    </p:spTree>
    <p:extLst>
      <p:ext uri="{BB962C8B-B14F-4D97-AF65-F5344CB8AC3E}">
        <p14:creationId xmlns:p14="http://schemas.microsoft.com/office/powerpoint/2010/main" val="692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New capital regime in private health insurance</a:t>
            </a:r>
            <a:endParaRPr lang="en-AU" dirty="0"/>
          </a:p>
        </p:txBody>
      </p:sp>
      <p:sp>
        <p:nvSpPr>
          <p:cNvPr id="3" name="Content Placeholder 2"/>
          <p:cNvSpPr>
            <a:spLocks noGrp="1"/>
          </p:cNvSpPr>
          <p:nvPr>
            <p:ph idx="1"/>
          </p:nvPr>
        </p:nvSpPr>
        <p:spPr/>
        <p:txBody>
          <a:bodyPr/>
          <a:lstStyle/>
          <a:p>
            <a:pPr>
              <a:lnSpc>
                <a:spcPct val="150000"/>
              </a:lnSpc>
            </a:pPr>
            <a:r>
              <a:rPr lang="en-AU" dirty="0" smtClean="0"/>
              <a:t>31 March 2014</a:t>
            </a:r>
          </a:p>
          <a:p>
            <a:pPr lvl="1">
              <a:lnSpc>
                <a:spcPct val="150000"/>
              </a:lnSpc>
            </a:pPr>
            <a:r>
              <a:rPr lang="en-AU" dirty="0" smtClean="0"/>
              <a:t>New principles-based minimum capital requirement</a:t>
            </a:r>
          </a:p>
          <a:p>
            <a:pPr>
              <a:lnSpc>
                <a:spcPct val="150000"/>
              </a:lnSpc>
            </a:pPr>
            <a:r>
              <a:rPr lang="en-AU" dirty="0" smtClean="0"/>
              <a:t>1 July 2014</a:t>
            </a:r>
          </a:p>
          <a:p>
            <a:pPr lvl="1">
              <a:lnSpc>
                <a:spcPct val="150000"/>
              </a:lnSpc>
            </a:pPr>
            <a:r>
              <a:rPr lang="en-AU" dirty="0" smtClean="0"/>
              <a:t>New Capital Management Policy requirement</a:t>
            </a:r>
          </a:p>
          <a:p>
            <a:pPr lvl="1">
              <a:lnSpc>
                <a:spcPct val="150000"/>
              </a:lnSpc>
            </a:pPr>
            <a:r>
              <a:rPr lang="en-AU" dirty="0" smtClean="0"/>
              <a:t>New Solvency Standard (liquidity)</a:t>
            </a:r>
            <a:endParaRPr lang="en-AU" dirty="0"/>
          </a:p>
        </p:txBody>
      </p:sp>
    </p:spTree>
    <p:extLst>
      <p:ext uri="{BB962C8B-B14F-4D97-AF65-F5344CB8AC3E}">
        <p14:creationId xmlns:p14="http://schemas.microsoft.com/office/powerpoint/2010/main" val="1704845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Indications of success</a:t>
            </a:r>
            <a:endParaRPr lang="en-AU" dirty="0"/>
          </a:p>
        </p:txBody>
      </p:sp>
      <p:pic>
        <p:nvPicPr>
          <p:cNvPr id="4" name="Content Placeholder 3"/>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1120241" y="2276547"/>
            <a:ext cx="2714105" cy="2036618"/>
          </a:xfrm>
        </p:spPr>
      </p:pic>
      <p:sp>
        <p:nvSpPr>
          <p:cNvPr id="10" name="Text Placeholder 9"/>
          <p:cNvSpPr>
            <a:spLocks noGrp="1"/>
          </p:cNvSpPr>
          <p:nvPr>
            <p:ph type="body" sz="quarter" idx="3"/>
          </p:nvPr>
        </p:nvSpPr>
        <p:spPr>
          <a:xfrm>
            <a:off x="4644008" y="957353"/>
            <a:ext cx="4041775" cy="642942"/>
          </a:xfrm>
        </p:spPr>
        <p:txBody>
          <a:bodyPr/>
          <a:lstStyle/>
          <a:p>
            <a:r>
              <a:rPr lang="en-AU" b="1" dirty="0">
                <a:solidFill>
                  <a:schemeClr val="accent6"/>
                </a:solidFill>
              </a:rPr>
              <a:t>What we expect of insurers</a:t>
            </a:r>
          </a:p>
        </p:txBody>
      </p:sp>
      <p:sp>
        <p:nvSpPr>
          <p:cNvPr id="12" name="Content Placeholder 11"/>
          <p:cNvSpPr>
            <a:spLocks noGrp="1"/>
          </p:cNvSpPr>
          <p:nvPr>
            <p:ph sz="quarter" idx="4"/>
          </p:nvPr>
        </p:nvSpPr>
        <p:spPr/>
        <p:txBody>
          <a:bodyPr>
            <a:normAutofit fontScale="77500" lnSpcReduction="20000"/>
          </a:bodyPr>
          <a:lstStyle/>
          <a:p>
            <a:r>
              <a:rPr lang="en-AU" dirty="0"/>
              <a:t>Robust risk governance practice</a:t>
            </a:r>
          </a:p>
          <a:p>
            <a:endParaRPr lang="en-AU" dirty="0"/>
          </a:p>
          <a:p>
            <a:r>
              <a:rPr lang="en-AU" dirty="0"/>
              <a:t>Sound relationship with the actuary</a:t>
            </a:r>
          </a:p>
          <a:p>
            <a:endParaRPr lang="en-AU" dirty="0"/>
          </a:p>
          <a:p>
            <a:r>
              <a:rPr lang="en-AU" dirty="0"/>
              <a:t>Minimum capital requirement faithfully determined and understood</a:t>
            </a:r>
          </a:p>
          <a:p>
            <a:endParaRPr lang="en-AU" dirty="0"/>
          </a:p>
          <a:p>
            <a:r>
              <a:rPr lang="en-AU" dirty="0"/>
              <a:t>Capital management policy is an active and relevant tool</a:t>
            </a:r>
          </a:p>
          <a:p>
            <a:pPr lvl="1"/>
            <a:r>
              <a:rPr lang="en-AU" dirty="0"/>
              <a:t>which provides assurance that minimum is protected</a:t>
            </a:r>
          </a:p>
          <a:p>
            <a:endParaRPr lang="en-AU"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1275606"/>
            <a:ext cx="2448272" cy="2038972"/>
          </a:xfrm>
          <a:prstGeom prst="rect">
            <a:avLst/>
          </a:prstGeom>
        </p:spPr>
      </p:pic>
      <p:sp>
        <p:nvSpPr>
          <p:cNvPr id="15" name="TextBox 14"/>
          <p:cNvSpPr txBox="1"/>
          <p:nvPr/>
        </p:nvSpPr>
        <p:spPr>
          <a:xfrm>
            <a:off x="1835696" y="483518"/>
            <a:ext cx="504056" cy="2215991"/>
          </a:xfrm>
          <a:prstGeom prst="rect">
            <a:avLst/>
          </a:prstGeom>
          <a:noFill/>
        </p:spPr>
        <p:txBody>
          <a:bodyPr wrap="square" rtlCol="0">
            <a:spAutoFit/>
          </a:bodyPr>
          <a:lstStyle/>
          <a:p>
            <a:r>
              <a:rPr lang="en-AU" sz="13800" dirty="0">
                <a:solidFill>
                  <a:srgbClr val="00B050"/>
                </a:solidFill>
                <a:sym typeface="Wingdings" panose="05000000000000000000" pitchFamily="2" charset="2"/>
              </a:rPr>
              <a:t></a:t>
            </a:r>
            <a:endParaRPr lang="en-AU" sz="13800" dirty="0">
              <a:solidFill>
                <a:srgbClr val="00B050"/>
              </a:solidFill>
            </a:endParaRPr>
          </a:p>
        </p:txBody>
      </p:sp>
      <p:sp>
        <p:nvSpPr>
          <p:cNvPr id="16" name="TextBox 15"/>
          <p:cNvSpPr txBox="1"/>
          <p:nvPr/>
        </p:nvSpPr>
        <p:spPr>
          <a:xfrm>
            <a:off x="2771800" y="2211710"/>
            <a:ext cx="1368152" cy="2646878"/>
          </a:xfrm>
          <a:prstGeom prst="rect">
            <a:avLst/>
          </a:prstGeom>
          <a:noFill/>
        </p:spPr>
        <p:txBody>
          <a:bodyPr wrap="square" rtlCol="0">
            <a:spAutoFit/>
          </a:bodyPr>
          <a:lstStyle/>
          <a:p>
            <a:r>
              <a:rPr lang="en-AU" sz="16600" dirty="0">
                <a:solidFill>
                  <a:srgbClr val="FF0000"/>
                </a:solidFill>
                <a:sym typeface="Wingdings" panose="05000000000000000000" pitchFamily="2" charset="2"/>
              </a:rPr>
              <a:t></a:t>
            </a:r>
            <a:endParaRPr lang="en-AU" sz="16600" dirty="0">
              <a:solidFill>
                <a:srgbClr val="FF0000"/>
              </a:solidFill>
            </a:endParaRPr>
          </a:p>
        </p:txBody>
      </p:sp>
    </p:spTree>
    <p:extLst>
      <p:ext uri="{BB962C8B-B14F-4D97-AF65-F5344CB8AC3E}">
        <p14:creationId xmlns:p14="http://schemas.microsoft.com/office/powerpoint/2010/main" val="2720843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Role of the Actuary</a:t>
            </a:r>
            <a:endParaRPr lang="en-AU" dirty="0"/>
          </a:p>
        </p:txBody>
      </p:sp>
      <p:sp>
        <p:nvSpPr>
          <p:cNvPr id="9" name="Text Placeholder 8"/>
          <p:cNvSpPr>
            <a:spLocks noGrp="1"/>
          </p:cNvSpPr>
          <p:nvPr>
            <p:ph type="body" idx="1"/>
          </p:nvPr>
        </p:nvSpPr>
        <p:spPr/>
        <p:txBody>
          <a:bodyPr/>
          <a:lstStyle/>
          <a:p>
            <a:r>
              <a:rPr lang="en-AU" dirty="0"/>
              <a:t>Advisory role in</a:t>
            </a:r>
            <a:r>
              <a:rPr lang="en-AU" dirty="0" smtClean="0"/>
              <a:t>:</a:t>
            </a:r>
            <a:endParaRPr lang="en-AU" dirty="0"/>
          </a:p>
        </p:txBody>
      </p:sp>
      <p:sp>
        <p:nvSpPr>
          <p:cNvPr id="8" name="Content Placeholder 7"/>
          <p:cNvSpPr>
            <a:spLocks noGrp="1"/>
          </p:cNvSpPr>
          <p:nvPr>
            <p:ph sz="half" idx="2"/>
          </p:nvPr>
        </p:nvSpPr>
        <p:spPr/>
        <p:txBody>
          <a:bodyPr>
            <a:normAutofit/>
          </a:bodyPr>
          <a:lstStyle/>
          <a:p>
            <a:r>
              <a:rPr lang="en-AU" dirty="0" smtClean="0"/>
              <a:t>minimum </a:t>
            </a:r>
            <a:r>
              <a:rPr lang="en-AU" dirty="0"/>
              <a:t>capital requirements</a:t>
            </a:r>
          </a:p>
          <a:p>
            <a:r>
              <a:rPr lang="en-AU" dirty="0"/>
              <a:t>capital management practices</a:t>
            </a:r>
          </a:p>
          <a:p>
            <a:r>
              <a:rPr lang="en-AU" dirty="0"/>
              <a:t>capital management policies</a:t>
            </a:r>
          </a:p>
          <a:p>
            <a:r>
              <a:rPr lang="en-AU" dirty="0"/>
              <a:t>strategic decisions</a:t>
            </a:r>
          </a:p>
          <a:p>
            <a:endParaRPr lang="en-AU" dirty="0"/>
          </a:p>
        </p:txBody>
      </p:sp>
      <p:sp>
        <p:nvSpPr>
          <p:cNvPr id="10" name="Text Placeholder 9"/>
          <p:cNvSpPr>
            <a:spLocks noGrp="1"/>
          </p:cNvSpPr>
          <p:nvPr>
            <p:ph type="body" sz="quarter" idx="3"/>
          </p:nvPr>
        </p:nvSpPr>
        <p:spPr/>
        <p:txBody>
          <a:bodyPr/>
          <a:lstStyle/>
          <a:p>
            <a:r>
              <a:rPr lang="en-AU" dirty="0"/>
              <a:t>Focussed on</a:t>
            </a:r>
            <a:r>
              <a:rPr lang="en-AU" dirty="0" smtClean="0"/>
              <a:t>:</a:t>
            </a:r>
            <a:endParaRPr lang="en-AU" dirty="0"/>
          </a:p>
        </p:txBody>
      </p:sp>
      <p:sp>
        <p:nvSpPr>
          <p:cNvPr id="11" name="Content Placeholder 10"/>
          <p:cNvSpPr>
            <a:spLocks noGrp="1"/>
          </p:cNvSpPr>
          <p:nvPr>
            <p:ph sz="quarter" idx="4"/>
          </p:nvPr>
        </p:nvSpPr>
        <p:spPr/>
        <p:txBody>
          <a:bodyPr/>
          <a:lstStyle/>
          <a:p>
            <a:r>
              <a:rPr lang="en-AU" dirty="0"/>
              <a:t>forward-looking analysis</a:t>
            </a:r>
          </a:p>
          <a:p>
            <a:r>
              <a:rPr lang="en-AU" dirty="0"/>
              <a:t>developing best practice</a:t>
            </a:r>
          </a:p>
          <a:p>
            <a:r>
              <a:rPr lang="en-AU" dirty="0"/>
              <a:t>close monitoring</a:t>
            </a:r>
          </a:p>
          <a:p>
            <a:endParaRPr lang="en-AU" dirty="0"/>
          </a:p>
        </p:txBody>
      </p:sp>
    </p:spTree>
    <p:extLst>
      <p:ext uri="{BB962C8B-B14F-4D97-AF65-F5344CB8AC3E}">
        <p14:creationId xmlns:p14="http://schemas.microsoft.com/office/powerpoint/2010/main" val="207802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PHIAC’s work since implementation</a:t>
            </a:r>
            <a:endParaRPr lang="en-AU" dirty="0"/>
          </a:p>
        </p:txBody>
      </p:sp>
      <p:sp>
        <p:nvSpPr>
          <p:cNvPr id="3" name="Content Placeholder 2"/>
          <p:cNvSpPr>
            <a:spLocks noGrp="1"/>
          </p:cNvSpPr>
          <p:nvPr>
            <p:ph idx="1"/>
          </p:nvPr>
        </p:nvSpPr>
        <p:spPr/>
        <p:txBody>
          <a:bodyPr/>
          <a:lstStyle/>
          <a:p>
            <a:pPr>
              <a:lnSpc>
                <a:spcPct val="150000"/>
              </a:lnSpc>
            </a:pPr>
            <a:r>
              <a:rPr lang="en-AU" dirty="0" smtClean="0"/>
              <a:t>Monitor compliance</a:t>
            </a:r>
          </a:p>
          <a:p>
            <a:pPr lvl="1">
              <a:lnSpc>
                <a:spcPct val="150000"/>
              </a:lnSpc>
            </a:pPr>
            <a:r>
              <a:rPr lang="en-AU" dirty="0" smtClean="0"/>
              <a:t>PHIAC2 returns</a:t>
            </a:r>
          </a:p>
          <a:p>
            <a:pPr lvl="1">
              <a:lnSpc>
                <a:spcPct val="150000"/>
              </a:lnSpc>
            </a:pPr>
            <a:r>
              <a:rPr lang="en-AU" dirty="0" smtClean="0"/>
              <a:t>Capital management policy compliance review</a:t>
            </a:r>
          </a:p>
          <a:p>
            <a:pPr>
              <a:lnSpc>
                <a:spcPct val="150000"/>
              </a:lnSpc>
            </a:pPr>
            <a:r>
              <a:rPr lang="en-AU" dirty="0" smtClean="0"/>
              <a:t>Examining the application of practice</a:t>
            </a:r>
          </a:p>
          <a:p>
            <a:pPr lvl="1">
              <a:lnSpc>
                <a:spcPct val="150000"/>
              </a:lnSpc>
            </a:pPr>
            <a:r>
              <a:rPr lang="en-AU" dirty="0" smtClean="0"/>
              <a:t>Stress test approaches</a:t>
            </a:r>
          </a:p>
          <a:p>
            <a:pPr lvl="1">
              <a:lnSpc>
                <a:spcPct val="150000"/>
              </a:lnSpc>
            </a:pPr>
            <a:r>
              <a:rPr lang="en-AU" dirty="0" smtClean="0"/>
              <a:t>Capital management</a:t>
            </a:r>
            <a:endParaRPr lang="en-AU" dirty="0"/>
          </a:p>
        </p:txBody>
      </p:sp>
    </p:spTree>
    <p:extLst>
      <p:ext uri="{BB962C8B-B14F-4D97-AF65-F5344CB8AC3E}">
        <p14:creationId xmlns:p14="http://schemas.microsoft.com/office/powerpoint/2010/main" val="236893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we saw on first application</a:t>
            </a:r>
            <a:endParaRPr lang="en-AU"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5966" y="915566"/>
            <a:ext cx="7727214" cy="3527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6397218"/>
      </p:ext>
    </p:extLst>
  </p:cSld>
  <p:clrMapOvr>
    <a:masterClrMapping/>
  </p:clrMapOvr>
</p:sld>
</file>

<file path=ppt/theme/theme1.xml><?xml version="1.0" encoding="utf-8"?>
<a:theme xmlns:a="http://schemas.openxmlformats.org/drawingml/2006/main" name="PG Briefing Not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ertified_x0020_copy xmlns="95055ff2-0f05-4beb-977c-8caf01a94407">false</Certified_x0020_copy>
    <Year xmlns="95055ff2-0f05-4beb-977c-8caf01a94407">2014</Year>
    <SecurityClassification xmlns="95055ff2-0f05-4beb-977c-8caf01a94407" xsi:nil="true"/>
    <_dlc_ExpireDateSaved xmlns="http://schemas.microsoft.com/sharepoint/v3" xsi:nil="true"/>
    <_dlc_ExpireDate xmlns="http://schemas.microsoft.com/sharepoint/v3">2015-10-08T14:17:20+00:00</_dlc_ExpireDate>
    <_dlc_DocId xmlns="95055ff2-0f05-4beb-977c-8caf01a94407">PHIAC-254-97</_dlc_DocId>
    <_dlc_DocIdUrl xmlns="95055ff2-0f05-4beb-977c-8caf01a94407">
      <Url>http://intranet.phiac.gov.au/Industry/Actuarial Analysis/_layouts/15/DocIdRedir.aspx?ID=PHIAC-254-97</Url>
      <Description>PHIAC-254-97</Description>
    </_dlc_DocIdUrl>
    <Statistics_x0020__x0026__x0020_Information_x0020_Sub_x0020_Type xmlns="da9bfdf1-bce3-47f1-836f-4f8e951b3b0b" xsi:nil="true"/>
    <Statistics_x0020__x0026__x0020_Infomation_x0020_Document_x0020_TYpe xmlns="da9bfdf1-bce3-47f1-836f-4f8e951b3b0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Routine activities associated with PHI Prudential and Regulation" ma:contentTypeID="0x0101007A2B36AF14C25C459348F81D9C4F3CAB00F627F30567C382479909C19DC9FAF106" ma:contentTypeVersion="15" ma:contentTypeDescription="" ma:contentTypeScope="" ma:versionID="ccbfb14465dca9d232066c4e1d7c259e">
  <xsd:schema xmlns:xsd="http://www.w3.org/2001/XMLSchema" xmlns:xs="http://www.w3.org/2001/XMLSchema" xmlns:p="http://schemas.microsoft.com/office/2006/metadata/properties" xmlns:ns1="http://schemas.microsoft.com/sharepoint/v3" xmlns:ns3="95055ff2-0f05-4beb-977c-8caf01a94407" xmlns:ns4="da9bfdf1-bce3-47f1-836f-4f8e951b3b0b" targetNamespace="http://schemas.microsoft.com/office/2006/metadata/properties" ma:root="true" ma:fieldsID="5e7a9faa36f87dad5a80ed7fcbf56ad4" ns1:_="" ns3:_="" ns4:_="">
    <xsd:import namespace="http://schemas.microsoft.com/sharepoint/v3"/>
    <xsd:import namespace="95055ff2-0f05-4beb-977c-8caf01a94407"/>
    <xsd:import namespace="da9bfdf1-bce3-47f1-836f-4f8e951b3b0b"/>
    <xsd:element name="properties">
      <xsd:complexType>
        <xsd:sequence>
          <xsd:element name="documentManagement">
            <xsd:complexType>
              <xsd:all>
                <xsd:element ref="ns3:_dlc_DocId" minOccurs="0"/>
                <xsd:element ref="ns3:_dlc_DocIdUrl" minOccurs="0"/>
                <xsd:element ref="ns3:_dlc_DocIdPersistId" minOccurs="0"/>
                <xsd:element ref="ns3:Certified_x0020_copy" minOccurs="0"/>
                <xsd:element ref="ns3:SecurityClassification" minOccurs="0"/>
                <xsd:element ref="ns3:Year" minOccurs="0"/>
                <xsd:element ref="ns4:Statistics_x0020__x0026__x0020_Infomation_x0020_Document_x0020_TYpe" minOccurs="0"/>
                <xsd:element ref="ns4:Statistics_x0020__x0026__x0020_Information_x0020_Sub_x0020_Type" minOccurs="0"/>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7" nillable="true" ma:displayName="Exempt from Policy" ma:hidden="true" ma:internalName="_dlc_Exempt" ma:readOnly="true">
      <xsd:simpleType>
        <xsd:restriction base="dms:Unknown"/>
      </xsd:simpleType>
    </xsd:element>
    <xsd:element name="_dlc_ExpireDateSaved" ma:index="18" nillable="true" ma:displayName="Original Expiration Date" ma:hidden="true" ma:internalName="_dlc_ExpireDateSaved" ma:readOnly="true">
      <xsd:simpleType>
        <xsd:restriction base="dms:DateTime"/>
      </xsd:simpleType>
    </xsd:element>
    <xsd:element name="_dlc_ExpireDate" ma:index="19"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5055ff2-0f05-4beb-977c-8caf01a94407"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element name="Certified_x0020_copy" ma:index="12" nillable="true" ma:displayName="Certified copy" ma:default="0" ma:internalName="Certified_x0020_copy">
      <xsd:simpleType>
        <xsd:restriction base="dms:Boolean"/>
      </xsd:simpleType>
    </xsd:element>
    <xsd:element name="SecurityClassification" ma:index="13" nillable="true" ma:displayName="Confidence Classifications" ma:format="Dropdown" ma:internalName="SecurityClassification">
      <xsd:simpleType>
        <xsd:restriction base="dms:Choice">
          <xsd:enumeration value="SEC=UNOFFICIAL"/>
          <xsd:enumeration value="SEC=UNCLASSIFIED"/>
          <xsd:enumeration value="DLM=For-Official-Use-Only"/>
          <xsd:enumeration value="DLM=Sensitive"/>
          <xsd:enumeration value="DLM=Sensitive:Legal"/>
          <xsd:enumeration value="DLM=Sensitive:Personal"/>
          <xsd:enumeration value="SEC=Protected"/>
          <xsd:enumeration value="SEC=Protected|DLM=Sensitive"/>
          <xsd:enumeration value="SEC=Protected|DLM=Sensitive:Legal"/>
          <xsd:enumeration value="SEC=Protected|DLM=Sensitive:Personal"/>
          <xsd:enumeration value="SEC=Protected|DLM=Sensitive:Cabinet"/>
        </xsd:restriction>
      </xsd:simpleType>
    </xsd:element>
    <xsd:element name="Year" ma:index="14" nillable="true" ma:displayName="Year" ma:default="2014" ma:format="Dropdown" ma:internalName="Year">
      <xsd:simpleType>
        <xsd:restriction base="dms:Choice">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element>
  </xsd:schema>
  <xsd:schema xmlns:xsd="http://www.w3.org/2001/XMLSchema" xmlns:xs="http://www.w3.org/2001/XMLSchema" xmlns:dms="http://schemas.microsoft.com/office/2006/documentManagement/types" xmlns:pc="http://schemas.microsoft.com/office/infopath/2007/PartnerControls" targetNamespace="da9bfdf1-bce3-47f1-836f-4f8e951b3b0b" elementFormDefault="qualified">
    <xsd:import namespace="http://schemas.microsoft.com/office/2006/documentManagement/types"/>
    <xsd:import namespace="http://schemas.microsoft.com/office/infopath/2007/PartnerControls"/>
    <xsd:element name="Statistics_x0020__x0026__x0020_Infomation_x0020_Document_x0020_TYpe" ma:index="15" nillable="true" ma:displayName="Actuaries Documents" ma:format="Dropdown" ma:internalName="Statistics_x0020__x0026__x0020_Infomation_x0020_Document_x0020_TYpe">
      <xsd:simpleType>
        <xsd:restriction base="dms:Choice">
          <xsd:enumeration value="Rules"/>
          <xsd:enumeration value="Education"/>
          <xsd:enumeration value="Appointed Actuaries"/>
        </xsd:restriction>
      </xsd:simpleType>
    </xsd:element>
    <xsd:element name="Statistics_x0020__x0026__x0020_Information_x0020_Sub_x0020_Type" ma:index="16" nillable="true" ma:displayName="Actuaries Documents Sub" ma:internalName="Statistics_x0020__x0026__x0020_Information_x0020_Sub_x0020_Typ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spe:Receivers>
</file>

<file path=customXml/item5.xml><?xml version="1.0" encoding="utf-8"?>
<?mso-contentType ?>
<p:Policy xmlns:p="office.server.policy" id="" local="true">
  <p:Name>Routine activities associated with PHI Prudential and Regulation</p:Name>
  <p:Description/>
  <p:Statement/>
  <p:PolicyItems>
    <p:PolicyItem featureId="Microsoft.Office.RecordsManagement.PolicyFeatures.Expiration" staticId="0x0101007A2B36AF14C25C459348F81D9C4F3CAB|1950568863" UniqueId="7b11133e-02e2-46e3-bfd2-5f572b957ad8">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1</number>
                  <property>Modified</property>
                  <propertyId>28cf69c5-fa48-462a-b5cd-27b6f9d2bd5f</propertyId>
                  <period>years</period>
                </formula>
                <action type="action" id="Microsoft.Office.RecordsManagement.PolicyFeatures.Expiration.Action.SubmitFileMove" destnExplanation="Transferred due to organizational policy" destnId="dc1659ed-2d4d-4607-83ec-0b6ba4431cad" destnName="Records Centre" destnUrl="http://intranet.phiac.gov.au/Corporate/Admin/records/_vti_bin/OfficialFile.asmx"/>
              </data>
            </stages>
          </Schedule>
        </Schedules>
      </p:CustomData>
    </p:PolicyItem>
  </p:PolicyItems>
</p:Policy>
</file>

<file path=customXml/itemProps1.xml><?xml version="1.0" encoding="utf-8"?>
<ds:datastoreItem xmlns:ds="http://schemas.openxmlformats.org/officeDocument/2006/customXml" ds:itemID="{9C1E70E1-E6A0-4429-AB54-CFFC4EB8ACBF}">
  <ds:schemaRefs>
    <ds:schemaRef ds:uri="http://schemas.microsoft.com/sharepoint/v3/contenttype/forms"/>
  </ds:schemaRefs>
</ds:datastoreItem>
</file>

<file path=customXml/itemProps2.xml><?xml version="1.0" encoding="utf-8"?>
<ds:datastoreItem xmlns:ds="http://schemas.openxmlformats.org/officeDocument/2006/customXml" ds:itemID="{59242A55-DCE1-403D-A24D-9A1ADCE1B550}">
  <ds:schemaRefs>
    <ds:schemaRef ds:uri="http://www.w3.org/XML/1998/namespace"/>
    <ds:schemaRef ds:uri="http://purl.org/dc/dcmitype/"/>
    <ds:schemaRef ds:uri="http://schemas.microsoft.com/office/2006/documentManagement/types"/>
    <ds:schemaRef ds:uri="http://purl.org/dc/terms/"/>
    <ds:schemaRef ds:uri="da9bfdf1-bce3-47f1-836f-4f8e951b3b0b"/>
    <ds:schemaRef ds:uri="http://purl.org/dc/elements/1.1/"/>
    <ds:schemaRef ds:uri="http://schemas.microsoft.com/office/infopath/2007/PartnerControls"/>
    <ds:schemaRef ds:uri="http://schemas.openxmlformats.org/package/2006/metadata/core-properties"/>
    <ds:schemaRef ds:uri="95055ff2-0f05-4beb-977c-8caf01a94407"/>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92C56C9C-2561-4C90-B9F9-7A2B36D16A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5055ff2-0f05-4beb-977c-8caf01a94407"/>
    <ds:schemaRef ds:uri="da9bfdf1-bce3-47f1-836f-4f8e951b3b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7F5A811-DD90-4F96-BF6D-723C92CB94E5}">
  <ds:schemaRefs>
    <ds:schemaRef ds:uri="http://schemas.microsoft.com/sharepoint/events"/>
  </ds:schemaRefs>
</ds:datastoreItem>
</file>

<file path=customXml/itemProps5.xml><?xml version="1.0" encoding="utf-8"?>
<ds:datastoreItem xmlns:ds="http://schemas.openxmlformats.org/officeDocument/2006/customXml" ds:itemID="{8E054C84-0D23-4282-B2E4-186C5AC35E33}">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
  <TotalTime>8395</TotalTime>
  <Words>4411</Words>
  <Application>Microsoft Office PowerPoint</Application>
  <PresentationFormat>On-screen Show (16:9)</PresentationFormat>
  <Paragraphs>418</Paragraphs>
  <Slides>21</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Calibri Light</vt:lpstr>
      <vt:lpstr>Century Gothic</vt:lpstr>
      <vt:lpstr>Courier New</vt:lpstr>
      <vt:lpstr>Franklin Gothic Book</vt:lpstr>
      <vt:lpstr>Franklin Gothic Medium</vt:lpstr>
      <vt:lpstr>Segoe UI Semilight</vt:lpstr>
      <vt:lpstr>Wingdings</vt:lpstr>
      <vt:lpstr>PG Briefing Notes</vt:lpstr>
      <vt:lpstr>New Capital Standards for Private Health Insurers Reflections on the experience so far…</vt:lpstr>
      <vt:lpstr>Today’s agenda</vt:lpstr>
      <vt:lpstr>Alignment with business practice</vt:lpstr>
      <vt:lpstr>Objectives for the changes</vt:lpstr>
      <vt:lpstr>New capital regime in private health insurance</vt:lpstr>
      <vt:lpstr>Indications of success</vt:lpstr>
      <vt:lpstr>Role of the Actuary</vt:lpstr>
      <vt:lpstr>PHIAC’s work since implementation</vt:lpstr>
      <vt:lpstr>What we saw on first application</vt:lpstr>
      <vt:lpstr>Net margin variability</vt:lpstr>
      <vt:lpstr>Observations: insurer own risk engagement</vt:lpstr>
      <vt:lpstr>Observations: Board reporting</vt:lpstr>
      <vt:lpstr>Financial strength graph</vt:lpstr>
      <vt:lpstr>Observations: Capital targets</vt:lpstr>
      <vt:lpstr>Observations: Capital triggers and management actions</vt:lpstr>
      <vt:lpstr>Observations: Embedding in the business</vt:lpstr>
      <vt:lpstr>PHIAC’s future implementation activities</vt:lpstr>
      <vt:lpstr>Questions?</vt:lpstr>
      <vt:lpstr>Some questions for Boards to consider*</vt:lpstr>
      <vt:lpstr>Some questions for Boards to consider (ctd..)</vt:lpstr>
      <vt:lpstr>Some questions for Boards to consider (ctd..)</vt:lpstr>
    </vt:vector>
  </TitlesOfParts>
  <Company>PHIAC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PHIAC Budget 2009/10</dc:title>
  <dc:creator>Paul Groenewegen</dc:creator>
  <cp:lastModifiedBy>Matthew Crane</cp:lastModifiedBy>
  <cp:revision>522</cp:revision>
  <cp:lastPrinted>2014-07-08T04:43:25Z</cp:lastPrinted>
  <dcterms:created xsi:type="dcterms:W3CDTF">2009-03-11T23:31:24Z</dcterms:created>
  <dcterms:modified xsi:type="dcterms:W3CDTF">2014-10-19T23:21:12Z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0x0101007A2B36AF14C25C459348F81D9C4F3CAB00F627F30567C382479909C19DC9FAF106</vt:lpwstr>
  </property>
  <property fmtid="{D5CDD505-2E9C-101B-9397-08002B2CF9AE}" pid="3" name="_dlc_policyId">
    <vt:lpwstr>0x0101007BF107D16ACD9E45A1A1844C90507EC0|-1459032695</vt:lpwstr>
  </property>
  <property fmtid="{D5CDD505-2E9C-101B-9397-08002B2CF9AE}" pid="4"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y fmtid="{D5CDD505-2E9C-101B-9397-08002B2CF9AE}" pid="5" name="_dlc_DocIdItemGuid">
    <vt:lpwstr>52e55f4b-e3b7-4398-bd11-2bbaaa113d93</vt:lpwstr>
  </property>
</Properties>
</file>