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67" r:id="rId5"/>
  </p:sldMasterIdLst>
  <p:notesMasterIdLst>
    <p:notesMasterId r:id="rId19"/>
  </p:notesMasterIdLst>
  <p:sldIdLst>
    <p:sldId id="265" r:id="rId6"/>
    <p:sldId id="282" r:id="rId7"/>
    <p:sldId id="291" r:id="rId8"/>
    <p:sldId id="290" r:id="rId9"/>
    <p:sldId id="268" r:id="rId10"/>
    <p:sldId id="287" r:id="rId11"/>
    <p:sldId id="267" r:id="rId12"/>
    <p:sldId id="269" r:id="rId13"/>
    <p:sldId id="275" r:id="rId14"/>
    <p:sldId id="276" r:id="rId15"/>
    <p:sldId id="278" r:id="rId16"/>
    <p:sldId id="280" r:id="rId17"/>
    <p:sldId id="289" r:id="rId18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22606" autoAdjust="0"/>
    <p:restoredTop sz="92562" autoAdjust="0"/>
  </p:normalViewPr>
  <p:slideViewPr>
    <p:cSldViewPr snapToGrid="0" snapToObjects="1">
      <p:cViewPr>
        <p:scale>
          <a:sx n="100" d="100"/>
          <a:sy n="100" d="100"/>
        </p:scale>
        <p:origin x="-1956" y="-9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610" y="-10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5A37AD-9292-4FCC-A562-255E89E9D95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A33903B-FB6B-428B-A5C2-4912C14664EC}">
      <dgm:prSet phldrT="[Text]" custT="1"/>
      <dgm:spPr>
        <a:solidFill>
          <a:srgbClr val="FF0000"/>
        </a:solidFill>
      </dgm:spPr>
      <dgm:t>
        <a:bodyPr/>
        <a:lstStyle/>
        <a:p>
          <a:r>
            <a:rPr lang="en-AU" sz="1400" b="1" dirty="0" smtClean="0"/>
            <a:t>Cycle of cost blow outs – premium increases – legislative change – periods of stability</a:t>
          </a:r>
          <a:endParaRPr lang="en-AU" sz="1400" b="1" dirty="0"/>
        </a:p>
      </dgm:t>
    </dgm:pt>
    <dgm:pt modelId="{3A3B2C13-582F-4540-9F23-A93E97AF7076}" type="parTrans" cxnId="{8D00239B-3383-4023-8E03-632712EB6716}">
      <dgm:prSet/>
      <dgm:spPr/>
      <dgm:t>
        <a:bodyPr/>
        <a:lstStyle/>
        <a:p>
          <a:endParaRPr lang="en-AU"/>
        </a:p>
      </dgm:t>
    </dgm:pt>
    <dgm:pt modelId="{95880E82-588B-4FE8-A5F3-3B85FFAF0628}" type="sibTrans" cxnId="{8D00239B-3383-4023-8E03-632712EB6716}">
      <dgm:prSet/>
      <dgm:spPr/>
      <dgm:t>
        <a:bodyPr/>
        <a:lstStyle/>
        <a:p>
          <a:endParaRPr lang="en-AU"/>
        </a:p>
      </dgm:t>
    </dgm:pt>
    <dgm:pt modelId="{E5D56B4E-512E-4ECD-947B-07BB88E3D8D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AU" sz="1400" b="1" dirty="0" smtClean="0"/>
            <a:t>Strong financial results - improved service and safety – focus on RTW – benefit improvements </a:t>
          </a:r>
          <a:endParaRPr lang="en-AU" sz="1400" b="1" dirty="0"/>
        </a:p>
      </dgm:t>
    </dgm:pt>
    <dgm:pt modelId="{167363A6-CCD5-4BA1-86AA-39FC31203CEA}" type="parTrans" cxnId="{6B218D85-8C47-4664-B3B7-8073838B8361}">
      <dgm:prSet/>
      <dgm:spPr/>
      <dgm:t>
        <a:bodyPr/>
        <a:lstStyle/>
        <a:p>
          <a:endParaRPr lang="en-AU"/>
        </a:p>
      </dgm:t>
    </dgm:pt>
    <dgm:pt modelId="{CE9DA922-061D-4DC8-8337-F2C4441C536F}" type="sibTrans" cxnId="{6B218D85-8C47-4664-B3B7-8073838B8361}">
      <dgm:prSet/>
      <dgm:spPr/>
      <dgm:t>
        <a:bodyPr/>
        <a:lstStyle/>
        <a:p>
          <a:endParaRPr lang="en-AU"/>
        </a:p>
      </dgm:t>
    </dgm:pt>
    <dgm:pt modelId="{C355D632-C270-4366-B1C2-0EBCD4A29975}" type="pres">
      <dgm:prSet presAssocID="{CC5A37AD-9292-4FCC-A562-255E89E9D952}" presName="Name0" presStyleCnt="0">
        <dgm:presLayoutVars>
          <dgm:dir/>
          <dgm:animLvl val="lvl"/>
          <dgm:resizeHandles val="exact"/>
        </dgm:presLayoutVars>
      </dgm:prSet>
      <dgm:spPr/>
    </dgm:pt>
    <dgm:pt modelId="{9AA8CE91-5216-42A4-A637-FD0D1B034773}" type="pres">
      <dgm:prSet presAssocID="{5A33903B-FB6B-428B-A5C2-4912C14664EC}" presName="parTxOnly" presStyleLbl="node1" presStyleIdx="0" presStyleCnt="2" custScaleY="58858" custLinFactNeighborX="-1673" custLinFactNeighborY="-487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801527C-0A98-4BD8-A139-AC2840233C92}" type="pres">
      <dgm:prSet presAssocID="{95880E82-588B-4FE8-A5F3-3B85FFAF0628}" presName="parTxOnlySpace" presStyleCnt="0"/>
      <dgm:spPr/>
    </dgm:pt>
    <dgm:pt modelId="{1D6BC196-697F-4254-AE22-B59BB34FB7B8}" type="pres">
      <dgm:prSet presAssocID="{E5D56B4E-512E-4ECD-947B-07BB88E3D8D4}" presName="parTxOnly" presStyleLbl="node1" presStyleIdx="1" presStyleCnt="2" custScaleY="60160" custLinFactNeighborX="1673" custLinFactNeighborY="-490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6B218D85-8C47-4664-B3B7-8073838B8361}" srcId="{CC5A37AD-9292-4FCC-A562-255E89E9D952}" destId="{E5D56B4E-512E-4ECD-947B-07BB88E3D8D4}" srcOrd="1" destOrd="0" parTransId="{167363A6-CCD5-4BA1-86AA-39FC31203CEA}" sibTransId="{CE9DA922-061D-4DC8-8337-F2C4441C536F}"/>
    <dgm:cxn modelId="{95E8C0E7-54BD-4AA9-9B10-7CBF6CCF675B}" type="presOf" srcId="{E5D56B4E-512E-4ECD-947B-07BB88E3D8D4}" destId="{1D6BC196-697F-4254-AE22-B59BB34FB7B8}" srcOrd="0" destOrd="0" presId="urn:microsoft.com/office/officeart/2005/8/layout/chevron1"/>
    <dgm:cxn modelId="{8D00239B-3383-4023-8E03-632712EB6716}" srcId="{CC5A37AD-9292-4FCC-A562-255E89E9D952}" destId="{5A33903B-FB6B-428B-A5C2-4912C14664EC}" srcOrd="0" destOrd="0" parTransId="{3A3B2C13-582F-4540-9F23-A93E97AF7076}" sibTransId="{95880E82-588B-4FE8-A5F3-3B85FFAF0628}"/>
    <dgm:cxn modelId="{DEA4686E-A079-47ED-9E10-A6F27120ED10}" type="presOf" srcId="{CC5A37AD-9292-4FCC-A562-255E89E9D952}" destId="{C355D632-C270-4366-B1C2-0EBCD4A29975}" srcOrd="0" destOrd="0" presId="urn:microsoft.com/office/officeart/2005/8/layout/chevron1"/>
    <dgm:cxn modelId="{8276B651-2151-4C20-8AA0-6E0ED6C39461}" type="presOf" srcId="{5A33903B-FB6B-428B-A5C2-4912C14664EC}" destId="{9AA8CE91-5216-42A4-A637-FD0D1B034773}" srcOrd="0" destOrd="0" presId="urn:microsoft.com/office/officeart/2005/8/layout/chevron1"/>
    <dgm:cxn modelId="{4AA0A475-123D-449E-ADD8-5A02348C3B86}" type="presParOf" srcId="{C355D632-C270-4366-B1C2-0EBCD4A29975}" destId="{9AA8CE91-5216-42A4-A637-FD0D1B034773}" srcOrd="0" destOrd="0" presId="urn:microsoft.com/office/officeart/2005/8/layout/chevron1"/>
    <dgm:cxn modelId="{5E4C5088-4718-4C88-8128-3A068774C4CB}" type="presParOf" srcId="{C355D632-C270-4366-B1C2-0EBCD4A29975}" destId="{1801527C-0A98-4BD8-A139-AC2840233C92}" srcOrd="1" destOrd="0" presId="urn:microsoft.com/office/officeart/2005/8/layout/chevron1"/>
    <dgm:cxn modelId="{F3F0F550-09E6-4B73-A108-690B9F62597C}" type="presParOf" srcId="{C355D632-C270-4366-B1C2-0EBCD4A29975}" destId="{1D6BC196-697F-4254-AE22-B59BB34FB7B8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8CE91-5216-42A4-A637-FD0D1B034773}">
      <dsp:nvSpPr>
        <dsp:cNvPr id="0" name=""/>
        <dsp:cNvSpPr/>
      </dsp:nvSpPr>
      <dsp:spPr>
        <a:xfrm>
          <a:off x="0" y="484249"/>
          <a:ext cx="4323754" cy="1017950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1" kern="1200" dirty="0" smtClean="0"/>
            <a:t>Cycle of cost blow outs – premium increases – legislative change – periods of stability</a:t>
          </a:r>
          <a:endParaRPr lang="en-AU" sz="1400" b="1" kern="1200" dirty="0"/>
        </a:p>
      </dsp:txBody>
      <dsp:txXfrm>
        <a:off x="508975" y="484249"/>
        <a:ext cx="3305804" cy="1017950"/>
      </dsp:txXfrm>
    </dsp:sp>
    <dsp:sp modelId="{1D6BC196-697F-4254-AE22-B59BB34FB7B8}">
      <dsp:nvSpPr>
        <dsp:cNvPr id="0" name=""/>
        <dsp:cNvSpPr/>
      </dsp:nvSpPr>
      <dsp:spPr>
        <a:xfrm>
          <a:off x="3905845" y="468338"/>
          <a:ext cx="4323754" cy="1040468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1" kern="1200" dirty="0" smtClean="0"/>
            <a:t>Strong financial results - improved service and safety – focus on RTW – benefit improvements </a:t>
          </a:r>
          <a:endParaRPr lang="en-AU" sz="1400" b="1" kern="1200" dirty="0"/>
        </a:p>
      </dsp:txBody>
      <dsp:txXfrm>
        <a:off x="4426079" y="468338"/>
        <a:ext cx="3283286" cy="1040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CAD80-BF54-4BA0-B868-775B88755EC7}" type="datetimeFigureOut">
              <a:rPr lang="en-AU" smtClean="0"/>
              <a:t>07/11/2013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68427-8781-42EC-B0FD-891F73006D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6988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68427-8781-42EC-B0FD-891F73006D42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2909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E84DEC-2875-4886-9ACE-DE6BF01CB114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2530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E84DEC-2875-4886-9ACE-DE6BF01CB114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3808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77649" y="4715153"/>
            <a:ext cx="6042378" cy="5040336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E84DEC-2875-4886-9ACE-DE6BF01CB114}" type="slidenum">
              <a:rPr lang="en-AU" smtClean="0"/>
              <a:pPr>
                <a:defRPr/>
              </a:pPr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3808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68427-8781-42EC-B0FD-891F73006D42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3047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86016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68427-8781-42EC-B0FD-891F73006D42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3047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0488" y="4715153"/>
            <a:ext cx="6275806" cy="4466987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68427-8781-42EC-B0FD-891F73006D42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3047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68427-8781-42EC-B0FD-891F73006D42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014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68427-8781-42EC-B0FD-891F73006D42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3047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0488" y="4501731"/>
            <a:ext cx="6616700" cy="5423184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2580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68427-8781-42EC-B0FD-891F73006D42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3047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68427-8781-42EC-B0FD-891F73006D42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3047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E84DEC-2875-4886-9ACE-DE6BF01CB114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386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S2013-16.9-PPTslide2.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19200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202842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0329"/>
            <a:ext cx="8229600" cy="857250"/>
          </a:xfrm>
        </p:spPr>
        <p:txBody>
          <a:bodyPr/>
          <a:lstStyle>
            <a:lvl1pPr>
              <a:defRPr b="1">
                <a:solidFill>
                  <a:srgbClr val="DA122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63701"/>
            <a:ext cx="8229600" cy="3394472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ISS2013-16.9-PPTslide3.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799"/>
            <a:ext cx="2057400" cy="4308873"/>
          </a:xfrm>
        </p:spPr>
        <p:txBody>
          <a:bodyPr vert="eaVert"/>
          <a:lstStyle>
            <a:lvl1pPr>
              <a:defRPr b="1">
                <a:solidFill>
                  <a:srgbClr val="DA122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685799"/>
            <a:ext cx="5695950" cy="4315224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ISS2013-16.9-PPTslide3.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7DB8-9D15-45A5-AB36-F66E44534DF3}" type="datetimeFigureOut">
              <a:rPr lang="en-AU" smtClean="0"/>
              <a:t>07/11/2013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41EF0-C971-446E-BA54-3E411F7451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797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7DB8-9D15-45A5-AB36-F66E44534DF3}" type="datetimeFigureOut">
              <a:rPr lang="en-AU" smtClean="0"/>
              <a:t>07/11/2013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41EF0-C971-446E-BA54-3E411F7451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9594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7DB8-9D15-45A5-AB36-F66E44534DF3}" type="datetimeFigureOut">
              <a:rPr lang="en-AU" smtClean="0"/>
              <a:t>07/11/2013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41EF0-C971-446E-BA54-3E411F7451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9614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7DB8-9D15-45A5-AB36-F66E44534DF3}" type="datetimeFigureOut">
              <a:rPr lang="en-AU" smtClean="0"/>
              <a:t>07/11/2013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41EF0-C971-446E-BA54-3E411F7451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3828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7DB8-9D15-45A5-AB36-F66E44534DF3}" type="datetimeFigureOut">
              <a:rPr lang="en-AU" smtClean="0"/>
              <a:t>07/11/2013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41EF0-C971-446E-BA54-3E411F7451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0471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7DB8-9D15-45A5-AB36-F66E44534DF3}" type="datetimeFigureOut">
              <a:rPr lang="en-AU" smtClean="0"/>
              <a:t>07/11/2013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41EF0-C971-446E-BA54-3E411F7451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6499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7DB8-9D15-45A5-AB36-F66E44534DF3}" type="datetimeFigureOut">
              <a:rPr lang="en-AU" smtClean="0"/>
              <a:t>07/11/2013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41EF0-C971-446E-BA54-3E411F7451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414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7DB8-9D15-45A5-AB36-F66E44534DF3}" type="datetimeFigureOut">
              <a:rPr lang="en-AU" smtClean="0"/>
              <a:t>07/11/2013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41EF0-C971-446E-BA54-3E411F7451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7810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3979"/>
            <a:ext cx="8229600" cy="857250"/>
          </a:xfrm>
        </p:spPr>
        <p:txBody>
          <a:bodyPr/>
          <a:lstStyle>
            <a:lvl1pPr>
              <a:defRPr b="1">
                <a:solidFill>
                  <a:srgbClr val="DA122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7351"/>
            <a:ext cx="8229600" cy="3394472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ISS2013-16.9-PPTslide3.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7DB8-9D15-45A5-AB36-F66E44534DF3}" type="datetimeFigureOut">
              <a:rPr lang="en-AU" smtClean="0"/>
              <a:t>07/11/2013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41EF0-C971-446E-BA54-3E411F7451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3615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7DB8-9D15-45A5-AB36-F66E44534DF3}" type="datetimeFigureOut">
              <a:rPr lang="en-AU" smtClean="0"/>
              <a:t>07/11/2013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41EF0-C971-446E-BA54-3E411F7451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0783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7DB8-9D15-45A5-AB36-F66E44534DF3}" type="datetimeFigureOut">
              <a:rPr lang="en-AU" smtClean="0"/>
              <a:t>07/11/2013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41EF0-C971-446E-BA54-3E411F7451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651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rgbClr val="DA122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ISS2013-16.9-PPTslide3.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0330"/>
            <a:ext cx="8229600" cy="857250"/>
          </a:xfrm>
        </p:spPr>
        <p:txBody>
          <a:bodyPr/>
          <a:lstStyle>
            <a:lvl1pPr>
              <a:defRPr b="1">
                <a:solidFill>
                  <a:srgbClr val="DA122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4651"/>
            <a:ext cx="4038600" cy="339447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7351"/>
            <a:ext cx="4038600" cy="339447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ISS2013-16.9-PPTslide3.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1429"/>
            <a:ext cx="8229600" cy="857250"/>
          </a:xfrm>
        </p:spPr>
        <p:txBody>
          <a:bodyPr/>
          <a:lstStyle>
            <a:lvl1pPr>
              <a:defRPr b="1">
                <a:solidFill>
                  <a:srgbClr val="DA122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408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01056"/>
            <a:ext cx="4040188" cy="296346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8948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07406"/>
            <a:ext cx="4041775" cy="296346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ISS2013-16.9-PPTslide3.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129"/>
            <a:ext cx="8229600" cy="857250"/>
          </a:xfrm>
        </p:spPr>
        <p:txBody>
          <a:bodyPr/>
          <a:lstStyle>
            <a:lvl1pPr>
              <a:defRPr b="1">
                <a:solidFill>
                  <a:srgbClr val="DA122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ISS2013-16.9-PPTslide3.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SS2013-16.9-PPTslide3.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11187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rgbClr val="DA122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55638"/>
            <a:ext cx="5111750" cy="438983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208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ISS2013-16.9-PPTslide3.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rgbClr val="DA122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5643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541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ISS2013-16.9-PPTslide3.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758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319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ISS2013-16.9-PPTslide3.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rgbClr val="DA122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E7DB8-9D15-45A5-AB36-F66E44534DF3}" type="datetimeFigureOut">
              <a:rPr lang="en-AU" smtClean="0"/>
              <a:t>07/11/2013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41EF0-C971-446E-BA54-3E411F7451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445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  <p:sldLayoutId id="2147493471" r:id="rId4"/>
    <p:sldLayoutId id="2147493472" r:id="rId5"/>
    <p:sldLayoutId id="2147493473" r:id="rId6"/>
    <p:sldLayoutId id="2147493474" r:id="rId7"/>
    <p:sldLayoutId id="2147493475" r:id="rId8"/>
    <p:sldLayoutId id="2147493476" r:id="rId9"/>
    <p:sldLayoutId id="2147493477" r:id="rId10"/>
    <p:sldLayoutId id="214749347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194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AU" dirty="0" err="1" smtClean="0"/>
              <a:t>WorkSafe</a:t>
            </a:r>
            <a:r>
              <a:rPr lang="en-AU" dirty="0" smtClean="0"/>
              <a:t> Victoria – Scheme Update</a:t>
            </a:r>
            <a:br>
              <a:rPr lang="en-AU" dirty="0" smtClean="0"/>
            </a:br>
            <a:r>
              <a:rPr lang="en-AU" sz="3100" dirty="0" smtClean="0"/>
              <a:t>The past and the future </a:t>
            </a:r>
            <a:br>
              <a:rPr lang="en-AU" sz="3100" dirty="0" smtClean="0"/>
            </a:br>
            <a:r>
              <a:rPr lang="en-AU" sz="2700" dirty="0" smtClean="0"/>
              <a:t>(</a:t>
            </a:r>
            <a:r>
              <a:rPr lang="en-AU" sz="2700" i="1" dirty="0" smtClean="0"/>
              <a:t>and our roadmap to get there</a:t>
            </a:r>
            <a:r>
              <a:rPr lang="en-AU" sz="2700" dirty="0" smtClean="0"/>
              <a:t>)</a:t>
            </a:r>
            <a:endParaRPr lang="en-AU" sz="2700" dirty="0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647699" y="2851500"/>
            <a:ext cx="7750175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AU" sz="2800" b="1" dirty="0" smtClean="0">
                <a:solidFill>
                  <a:srgbClr val="DA1221"/>
                </a:solidFill>
                <a:latin typeface="Century Gothic" pitchFamily="34" charset="0"/>
              </a:rPr>
              <a:t>Lynda Young</a:t>
            </a:r>
            <a:r>
              <a:rPr lang="en-AU" altLang="ja-JP" sz="3600" dirty="0" smtClean="0">
                <a:solidFill>
                  <a:srgbClr val="DA1221"/>
                </a:solidFill>
                <a:latin typeface="Century Gothic" pitchFamily="34" charset="0"/>
              </a:rPr>
              <a:t> </a:t>
            </a:r>
            <a:endParaRPr lang="en-AU" altLang="ja-JP" sz="3600" dirty="0">
              <a:solidFill>
                <a:srgbClr val="DA1221"/>
              </a:solidFill>
              <a:latin typeface="Century Gothic" pitchFamily="34" charset="0"/>
            </a:endParaRPr>
          </a:p>
          <a:p>
            <a:pPr algn="ctr"/>
            <a:r>
              <a:rPr lang="en-US" sz="2000" b="1" dirty="0">
                <a:latin typeface="Century Gothic" pitchFamily="34" charset="0"/>
                <a:cs typeface="Arial" pitchFamily="34" charset="0"/>
                <a:sym typeface="Symbol" pitchFamily="18" charset="2"/>
              </a:rPr>
              <a:t>©</a:t>
            </a:r>
            <a:r>
              <a:rPr lang="en-US" sz="2000" b="1" dirty="0">
                <a:latin typeface="Century Gothic" pitchFamily="34" charset="0"/>
                <a:cs typeface="Arial" pitchFamily="34" charset="0"/>
                <a:sym typeface="Arial Bold" pitchFamily="-65" charset="0"/>
              </a:rPr>
              <a:t> </a:t>
            </a:r>
            <a:r>
              <a:rPr lang="en-US" sz="2000" b="1" dirty="0" err="1" smtClean="0">
                <a:latin typeface="Century Gothic" pitchFamily="34" charset="0"/>
                <a:cs typeface="Arial" pitchFamily="34" charset="0"/>
                <a:sym typeface="Arial Bold" pitchFamily="-65" charset="0"/>
              </a:rPr>
              <a:t>WorkSafe</a:t>
            </a:r>
            <a:r>
              <a:rPr lang="en-US" sz="2000" b="1" dirty="0" smtClean="0">
                <a:latin typeface="Century Gothic" pitchFamily="34" charset="0"/>
                <a:cs typeface="Arial" pitchFamily="34" charset="0"/>
                <a:sym typeface="Arial Bold" pitchFamily="-65" charset="0"/>
              </a:rPr>
              <a:t> Victoria</a:t>
            </a:r>
            <a:endParaRPr lang="en-US" sz="1000" i="1" dirty="0">
              <a:latin typeface="Century Gothic" pitchFamily="34" charset="0"/>
            </a:endParaRPr>
          </a:p>
          <a:p>
            <a:pPr algn="ctr"/>
            <a:r>
              <a:rPr lang="en-US" sz="1000" i="1" dirty="0">
                <a:latin typeface="Century Gothic" pitchFamily="34" charset="0"/>
              </a:rPr>
              <a:t>This presentation has been prepared for the Actuaries Institute </a:t>
            </a:r>
            <a:r>
              <a:rPr lang="en-AU" sz="1000" i="1" dirty="0" smtClean="0">
                <a:latin typeface="Century Gothic" pitchFamily="34" charset="0"/>
              </a:rPr>
              <a:t>2013 Injury Schemes</a:t>
            </a:r>
            <a:r>
              <a:rPr lang="en-AU" sz="1000" i="1" baseline="0" dirty="0" smtClean="0">
                <a:latin typeface="Century Gothic" pitchFamily="34" charset="0"/>
              </a:rPr>
              <a:t> Seminar</a:t>
            </a:r>
            <a:r>
              <a:rPr lang="en-AU" sz="1000" i="1" dirty="0" smtClean="0">
                <a:latin typeface="Century Gothic" pitchFamily="34" charset="0"/>
              </a:rPr>
              <a:t>.</a:t>
            </a:r>
            <a:r>
              <a:rPr lang="en-AU" sz="1000" dirty="0" smtClean="0">
                <a:latin typeface="Century Gothic" pitchFamily="34" charset="0"/>
              </a:rPr>
              <a:t> </a:t>
            </a:r>
            <a:endParaRPr lang="en-AU" sz="1000" dirty="0">
              <a:latin typeface="Century Gothic" pitchFamily="34" charset="0"/>
            </a:endParaRPr>
          </a:p>
          <a:p>
            <a:pPr algn="ctr"/>
            <a:r>
              <a:rPr lang="en-AU" sz="1000" i="1" dirty="0">
                <a:latin typeface="Century Gothic" pitchFamily="34" charset="0"/>
              </a:rPr>
              <a:t>The Institute Council wishes it to be understood that opinions put forward herein are not necessarily those of the Institute and the Council is not responsible for those opinions.</a:t>
            </a:r>
            <a:endParaRPr lang="en-AU" sz="1000" dirty="0">
              <a:latin typeface="Century Gothic" pitchFamily="34" charset="0"/>
            </a:endParaRPr>
          </a:p>
          <a:p>
            <a:endParaRPr lang="en-AU" sz="3000" dirty="0">
              <a:solidFill>
                <a:srgbClr val="066A9D"/>
              </a:solidFill>
              <a:latin typeface="55 Helvetica Roman" pitchFamily="-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87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713979"/>
            <a:ext cx="7027863" cy="435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RTW - Not yet at work</a:t>
            </a:r>
          </a:p>
        </p:txBody>
      </p:sp>
    </p:spTree>
    <p:extLst>
      <p:ext uri="{BB962C8B-B14F-4D97-AF65-F5344CB8AC3E}">
        <p14:creationId xmlns:p14="http://schemas.microsoft.com/office/powerpoint/2010/main" val="15933263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9419"/>
            <a:ext cx="7989887" cy="376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AU" dirty="0" smtClean="0"/>
              <a:t>Service</a:t>
            </a:r>
          </a:p>
        </p:txBody>
      </p:sp>
    </p:spTree>
    <p:extLst>
      <p:ext uri="{BB962C8B-B14F-4D97-AF65-F5344CB8AC3E}">
        <p14:creationId xmlns:p14="http://schemas.microsoft.com/office/powerpoint/2010/main" val="24572705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997642" y="1764362"/>
            <a:ext cx="3005595" cy="2896659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27221" y="1764362"/>
            <a:ext cx="3005594" cy="288748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75879"/>
            <a:ext cx="8229600" cy="599795"/>
          </a:xfrm>
        </p:spPr>
        <p:txBody>
          <a:bodyPr/>
          <a:lstStyle/>
          <a:p>
            <a:r>
              <a:rPr lang="en-AU" dirty="0"/>
              <a:t>C</a:t>
            </a:r>
            <a:r>
              <a:rPr lang="en-AU" dirty="0" smtClean="0"/>
              <a:t>hallenges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57200" y="1902493"/>
            <a:ext cx="23615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600" b="1" u="sng" dirty="0" smtClean="0"/>
              <a:t>Financial Sustainability</a:t>
            </a:r>
            <a:r>
              <a:rPr lang="en-AU" sz="1600" b="1" u="sng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en-AU" sz="1600" b="0" dirty="0" smtClean="0">
                <a:solidFill>
                  <a:schemeClr val="tx1"/>
                </a:solidFill>
              </a:rPr>
              <a:t>Common Law </a:t>
            </a:r>
          </a:p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en-AU" sz="1600" b="0" dirty="0" smtClean="0">
                <a:solidFill>
                  <a:schemeClr val="tx1"/>
                </a:solidFill>
              </a:rPr>
              <a:t>Price pressures in medical and like costs</a:t>
            </a:r>
            <a:endParaRPr lang="en-AU" sz="1600" b="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818028" y="1679815"/>
            <a:ext cx="3035088" cy="2896659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041159" y="2141669"/>
            <a:ext cx="258882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600" b="1" u="sng" dirty="0" smtClean="0"/>
              <a:t>Safety &amp; RTW</a:t>
            </a:r>
            <a:endParaRPr lang="en-AU" sz="1600" b="1" u="sng" dirty="0" smtClean="0">
              <a:solidFill>
                <a:schemeClr val="tx1"/>
              </a:solidFill>
            </a:endParaRPr>
          </a:p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en-AU" sz="1600" b="0" dirty="0" smtClean="0">
                <a:solidFill>
                  <a:schemeClr val="tx1"/>
                </a:solidFill>
              </a:rPr>
              <a:t>Changing mix of industries</a:t>
            </a:r>
          </a:p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en-AU" sz="1600" dirty="0"/>
              <a:t>A</a:t>
            </a:r>
            <a:r>
              <a:rPr lang="en-AU" sz="1600" b="0" dirty="0" smtClean="0">
                <a:solidFill>
                  <a:schemeClr val="tx1"/>
                </a:solidFill>
              </a:rPr>
              <a:t>geing workforce</a:t>
            </a:r>
            <a:endParaRPr lang="en-AU" sz="1600" dirty="0"/>
          </a:p>
          <a:p>
            <a:pPr>
              <a:spcBef>
                <a:spcPct val="50000"/>
              </a:spcBef>
            </a:pPr>
            <a:r>
              <a:rPr lang="en-AU" sz="1600" b="0" dirty="0" smtClean="0">
                <a:solidFill>
                  <a:schemeClr val="tx1"/>
                </a:solidFill>
              </a:rPr>
              <a:t>-    Economic conditions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216303" y="2141669"/>
            <a:ext cx="267959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600" b="1" u="sng" dirty="0" smtClean="0"/>
              <a:t>Service</a:t>
            </a:r>
            <a:endParaRPr lang="en-AU" sz="1600" b="1" u="sng" dirty="0" smtClean="0">
              <a:solidFill>
                <a:schemeClr val="tx1"/>
              </a:solidFill>
            </a:endParaRPr>
          </a:p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en-AU" sz="1600" dirty="0" smtClean="0"/>
              <a:t>Increased community expectations about health and well-being at work</a:t>
            </a:r>
            <a:endParaRPr lang="en-AU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470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TW2011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62075" y="689283"/>
            <a:ext cx="6324599" cy="4311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512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Overview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8325"/>
            <a:ext cx="8229600" cy="3394472"/>
          </a:xfrm>
        </p:spPr>
        <p:txBody>
          <a:bodyPr/>
          <a:lstStyle/>
          <a:p>
            <a:endParaRPr lang="en-AU" dirty="0" smtClean="0"/>
          </a:p>
          <a:p>
            <a:r>
              <a:rPr lang="en-AU" dirty="0" smtClean="0"/>
              <a:t>The past - history &amp; context</a:t>
            </a:r>
          </a:p>
          <a:p>
            <a:r>
              <a:rPr lang="en-AU" dirty="0" smtClean="0"/>
              <a:t>The future (and our roadmap to get there) - Strategy 2017</a:t>
            </a:r>
          </a:p>
          <a:p>
            <a:r>
              <a:rPr lang="en-AU" dirty="0" smtClean="0"/>
              <a:t>Detailed trends, targets </a:t>
            </a:r>
          </a:p>
          <a:p>
            <a:pPr lvl="1"/>
            <a:r>
              <a:rPr lang="en-AU" dirty="0" smtClean="0"/>
              <a:t>Sustainability</a:t>
            </a:r>
          </a:p>
          <a:p>
            <a:pPr lvl="1"/>
            <a:r>
              <a:rPr lang="en-AU" dirty="0" smtClean="0"/>
              <a:t>Safety </a:t>
            </a:r>
          </a:p>
          <a:p>
            <a:pPr lvl="1"/>
            <a:r>
              <a:rPr lang="en-AU" dirty="0" smtClean="0"/>
              <a:t>Service</a:t>
            </a:r>
          </a:p>
          <a:p>
            <a:pPr lvl="1"/>
            <a:r>
              <a:rPr lang="en-AU" dirty="0" smtClean="0"/>
              <a:t>Return to work</a:t>
            </a:r>
          </a:p>
          <a:p>
            <a:r>
              <a:rPr lang="en-AU" dirty="0" smtClean="0"/>
              <a:t>Challenges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3716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6105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History and context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323786"/>
              </p:ext>
            </p:extLst>
          </p:nvPr>
        </p:nvGraphicFramePr>
        <p:xfrm>
          <a:off x="457200" y="1376363"/>
          <a:ext cx="8229600" cy="367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10748" y="1395834"/>
            <a:ext cx="1677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1985 - 2000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5432065" y="1364029"/>
            <a:ext cx="1677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2000 - 2013</a:t>
            </a:r>
            <a:endParaRPr lang="en-AU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3590" y="3562184"/>
            <a:ext cx="8229600" cy="12801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Last 5 years the rate of improvement is slowing and in some areas has plateaued</a:t>
            </a:r>
          </a:p>
          <a:p>
            <a:pPr marL="0" indent="0">
              <a:buFont typeface="Arial"/>
              <a:buNone/>
            </a:pPr>
            <a:endParaRPr lang="en-AU" dirty="0" smtClean="0"/>
          </a:p>
          <a:p>
            <a:r>
              <a:rPr lang="en-AU" dirty="0" smtClean="0"/>
              <a:t>Our challenge for the next 5 years is how to achieve further step change in key areas to improve the balance in our scheme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047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23687" y="1216607"/>
            <a:ext cx="6401779" cy="3394472"/>
          </a:xfrm>
          <a:ln w="28575">
            <a:solidFill>
              <a:srgbClr val="FFC000"/>
            </a:solidFill>
          </a:ln>
        </p:spPr>
      </p:pic>
      <p:sp>
        <p:nvSpPr>
          <p:cNvPr id="3379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70124"/>
            <a:ext cx="8229600" cy="857250"/>
          </a:xfrm>
        </p:spPr>
        <p:txBody>
          <a:bodyPr/>
          <a:lstStyle/>
          <a:p>
            <a:pPr eaLnBrk="1" hangingPunct="1"/>
            <a:r>
              <a:rPr lang="en-AU" dirty="0" smtClean="0"/>
              <a:t>The next 5 years – Strategy 2017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109966" y="1630251"/>
            <a:ext cx="2239626" cy="253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123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055"/>
            <a:ext cx="9144000" cy="449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22066" y="664783"/>
            <a:ext cx="5876014" cy="681213"/>
          </a:xfrm>
        </p:spPr>
        <p:txBody>
          <a:bodyPr>
            <a:normAutofit/>
          </a:bodyPr>
          <a:lstStyle/>
          <a:p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2017 Key KPI’s  </a:t>
            </a:r>
          </a:p>
        </p:txBody>
      </p:sp>
    </p:spTree>
    <p:extLst>
      <p:ext uri="{BB962C8B-B14F-4D97-AF65-F5344CB8AC3E}">
        <p14:creationId xmlns:p14="http://schemas.microsoft.com/office/powerpoint/2010/main" val="363565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2"/>
          <p:cNvSpPr>
            <a:spLocks noGrp="1"/>
          </p:cNvSpPr>
          <p:nvPr>
            <p:ph type="title" idx="4294967295"/>
          </p:nvPr>
        </p:nvSpPr>
        <p:spPr>
          <a:xfrm>
            <a:off x="1410528" y="638602"/>
            <a:ext cx="6643688" cy="85725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A well-managed program of change focused on the future</a:t>
            </a:r>
          </a:p>
        </p:txBody>
      </p:sp>
      <p:sp>
        <p:nvSpPr>
          <p:cNvPr id="60418" name="Oval 6"/>
          <p:cNvSpPr>
            <a:spLocks noChangeArrowheads="1"/>
          </p:cNvSpPr>
          <p:nvPr/>
        </p:nvSpPr>
        <p:spPr bwMode="auto">
          <a:xfrm>
            <a:off x="411163" y="1485157"/>
            <a:ext cx="2290762" cy="63698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AU" dirty="0">
                <a:solidFill>
                  <a:schemeClr val="tx1"/>
                </a:solidFill>
              </a:rPr>
              <a:t>Safety</a:t>
            </a:r>
            <a:endParaRPr lang="en-US" dirty="0"/>
          </a:p>
        </p:txBody>
      </p:sp>
      <p:sp>
        <p:nvSpPr>
          <p:cNvPr id="60419" name="Text Box 7"/>
          <p:cNvSpPr txBox="1">
            <a:spLocks noChangeArrowheads="1"/>
          </p:cNvSpPr>
          <p:nvPr/>
        </p:nvSpPr>
        <p:spPr bwMode="auto">
          <a:xfrm>
            <a:off x="2767013" y="1449706"/>
            <a:ext cx="6310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600" b="0" dirty="0">
                <a:solidFill>
                  <a:schemeClr val="tx1"/>
                </a:solidFill>
              </a:rPr>
              <a:t>- Health &amp; Safety </a:t>
            </a:r>
            <a:r>
              <a:rPr lang="en-AU" sz="1600" b="0" dirty="0" smtClean="0">
                <a:solidFill>
                  <a:schemeClr val="tx1"/>
                </a:solidFill>
              </a:rPr>
              <a:t>Strategy</a:t>
            </a:r>
            <a:endParaRPr lang="en-AU" sz="1600" b="1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n-AU" sz="1600" b="0" dirty="0">
                <a:solidFill>
                  <a:schemeClr val="tx1"/>
                </a:solidFill>
              </a:rPr>
              <a:t>- Initiatives arising from the Health &amp; Safety Strategy</a:t>
            </a:r>
          </a:p>
        </p:txBody>
      </p:sp>
      <p:sp>
        <p:nvSpPr>
          <p:cNvPr id="60420" name="Text Box 10"/>
          <p:cNvSpPr txBox="1">
            <a:spLocks noChangeArrowheads="1"/>
          </p:cNvSpPr>
          <p:nvPr/>
        </p:nvSpPr>
        <p:spPr bwMode="auto">
          <a:xfrm>
            <a:off x="2786063" y="2240633"/>
            <a:ext cx="46307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600" b="0" dirty="0">
                <a:solidFill>
                  <a:schemeClr val="tx1"/>
                </a:solidFill>
              </a:rPr>
              <a:t>- Health Benefits of Safe Work</a:t>
            </a:r>
          </a:p>
          <a:p>
            <a:pPr>
              <a:spcBef>
                <a:spcPct val="50000"/>
              </a:spcBef>
            </a:pPr>
            <a:r>
              <a:rPr lang="en-AU" sz="1600" b="0" dirty="0">
                <a:solidFill>
                  <a:schemeClr val="tx1"/>
                </a:solidFill>
              </a:rPr>
              <a:t>- Better at Work project</a:t>
            </a:r>
          </a:p>
        </p:txBody>
      </p:sp>
      <p:sp>
        <p:nvSpPr>
          <p:cNvPr id="60421" name="Text Box 13"/>
          <p:cNvSpPr txBox="1">
            <a:spLocks noChangeArrowheads="1"/>
          </p:cNvSpPr>
          <p:nvPr/>
        </p:nvSpPr>
        <p:spPr bwMode="auto">
          <a:xfrm>
            <a:off x="2805113" y="3904179"/>
            <a:ext cx="503650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600" b="0" dirty="0">
                <a:solidFill>
                  <a:schemeClr val="tx1"/>
                </a:solidFill>
              </a:rPr>
              <a:t>- </a:t>
            </a:r>
            <a:r>
              <a:rPr lang="en-AU" sz="1600" b="1" dirty="0">
                <a:solidFill>
                  <a:schemeClr val="tx1"/>
                </a:solidFill>
              </a:rPr>
              <a:t>Value for Money Review</a:t>
            </a:r>
          </a:p>
          <a:p>
            <a:pPr>
              <a:spcBef>
                <a:spcPct val="50000"/>
              </a:spcBef>
            </a:pPr>
            <a:r>
              <a:rPr lang="en-AU" sz="1600" b="0" dirty="0">
                <a:solidFill>
                  <a:schemeClr val="tx1"/>
                </a:solidFill>
              </a:rPr>
              <a:t>- </a:t>
            </a:r>
            <a:r>
              <a:rPr lang="en-AU" sz="1600" b="1" dirty="0">
                <a:solidFill>
                  <a:schemeClr val="tx1"/>
                </a:solidFill>
              </a:rPr>
              <a:t>Agent Model Review</a:t>
            </a:r>
          </a:p>
          <a:p>
            <a:pPr>
              <a:spcBef>
                <a:spcPct val="50000"/>
              </a:spcBef>
            </a:pPr>
            <a:r>
              <a:rPr lang="en-AU" sz="1600" b="0" dirty="0">
                <a:solidFill>
                  <a:schemeClr val="tx1"/>
                </a:solidFill>
              </a:rPr>
              <a:t>- Our People </a:t>
            </a:r>
            <a:r>
              <a:rPr lang="en-AU" sz="1600" b="0" dirty="0" smtClean="0">
                <a:solidFill>
                  <a:schemeClr val="tx1"/>
                </a:solidFill>
              </a:rPr>
              <a:t>and IT Strategies</a:t>
            </a:r>
            <a:endParaRPr lang="en-AU" sz="1600" b="0" dirty="0">
              <a:solidFill>
                <a:schemeClr val="tx1"/>
              </a:solidFill>
            </a:endParaRPr>
          </a:p>
        </p:txBody>
      </p:sp>
      <p:sp>
        <p:nvSpPr>
          <p:cNvPr id="60422" name="Oval 15"/>
          <p:cNvSpPr>
            <a:spLocks noChangeArrowheads="1"/>
          </p:cNvSpPr>
          <p:nvPr/>
        </p:nvSpPr>
        <p:spPr bwMode="auto">
          <a:xfrm>
            <a:off x="396873" y="2309154"/>
            <a:ext cx="2295525" cy="63936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AU" dirty="0">
                <a:solidFill>
                  <a:schemeClr val="tx1"/>
                </a:solidFill>
              </a:rPr>
              <a:t>Return to work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423" name="Text Box 16"/>
          <p:cNvSpPr txBox="1">
            <a:spLocks noChangeArrowheads="1"/>
          </p:cNvSpPr>
          <p:nvPr/>
        </p:nvSpPr>
        <p:spPr bwMode="auto">
          <a:xfrm>
            <a:off x="2805113" y="3068043"/>
            <a:ext cx="63388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600" b="0" dirty="0">
                <a:solidFill>
                  <a:schemeClr val="tx1"/>
                </a:solidFill>
              </a:rPr>
              <a:t>- Online claims management </a:t>
            </a:r>
            <a:r>
              <a:rPr lang="en-AU" sz="1600" dirty="0"/>
              <a:t>-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>
                <a:solidFill>
                  <a:schemeClr val="tx1"/>
                </a:solidFill>
              </a:rPr>
              <a:t>employers and injured workers</a:t>
            </a:r>
          </a:p>
          <a:p>
            <a:pPr>
              <a:spcBef>
                <a:spcPct val="50000"/>
              </a:spcBef>
            </a:pPr>
            <a:r>
              <a:rPr lang="en-AU" sz="1600" b="0" dirty="0">
                <a:solidFill>
                  <a:schemeClr val="tx1"/>
                </a:solidFill>
              </a:rPr>
              <a:t>- Streamlined treatment requests</a:t>
            </a:r>
          </a:p>
        </p:txBody>
      </p:sp>
      <p:sp>
        <p:nvSpPr>
          <p:cNvPr id="60424" name="Oval 15"/>
          <p:cNvSpPr>
            <a:spLocks noChangeArrowheads="1"/>
          </p:cNvSpPr>
          <p:nvPr/>
        </p:nvSpPr>
        <p:spPr bwMode="auto">
          <a:xfrm>
            <a:off x="396875" y="3943321"/>
            <a:ext cx="2295525" cy="99893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AU" dirty="0">
                <a:solidFill>
                  <a:schemeClr val="tx1"/>
                </a:solidFill>
              </a:rPr>
              <a:t>Sustainability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425" name="Oval 15"/>
          <p:cNvSpPr>
            <a:spLocks noChangeArrowheads="1"/>
          </p:cNvSpPr>
          <p:nvPr/>
        </p:nvSpPr>
        <p:spPr bwMode="auto">
          <a:xfrm>
            <a:off x="396874" y="3102304"/>
            <a:ext cx="2295525" cy="63936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AU">
                <a:solidFill>
                  <a:schemeClr val="tx1"/>
                </a:solidFill>
              </a:rPr>
              <a:t>Service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3744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49" y="593071"/>
            <a:ext cx="8229600" cy="59003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Sustainability trends &amp; targets</a:t>
            </a:r>
            <a:endParaRPr lang="en-AU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401562"/>
              </p:ext>
            </p:extLst>
          </p:nvPr>
        </p:nvGraphicFramePr>
        <p:xfrm>
          <a:off x="1586286" y="1183106"/>
          <a:ext cx="6004808" cy="3295344"/>
        </p:xfrm>
        <a:graphic>
          <a:graphicData uri="http://schemas.openxmlformats.org/drawingml/2006/table">
            <a:tbl>
              <a:tblPr/>
              <a:tblGrid>
                <a:gridCol w="975046"/>
                <a:gridCol w="885417"/>
                <a:gridCol w="863751"/>
                <a:gridCol w="845077"/>
                <a:gridCol w="736607"/>
                <a:gridCol w="753969"/>
                <a:gridCol w="944941"/>
              </a:tblGrid>
              <a:tr h="20252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Year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Average 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Funding 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Net 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PFIO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Actuarial 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Dividend 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477"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premium 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ratio %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profit/loss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release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Paid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52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1999/00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1.900%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86%#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($127M)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($460M)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($564m)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3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252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2000/01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2.220%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88%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($260M)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($262M)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($366m)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52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2001/02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2.220%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87%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($98M)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$465M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$121M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52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2002/03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2.220%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83%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($315M)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$505M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$157M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52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2003/04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2.220%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101%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$1.22B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$718M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$316M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3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52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2004/05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1.998%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113%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$775M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$747M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$439M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52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2005/06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1.800%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119%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$1.003B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$476M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$260M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52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2006/07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1.620%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134%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$1.17B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$729M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$349M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3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52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2007/08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1.460%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120%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($587M)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$985M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$511M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52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2008/09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1.387%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97%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($1.255B)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$277M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$78M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52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2009/10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1.387%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100%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$176M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$654M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$189M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52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2010/11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1.338%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108%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$521M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$294M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$136M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52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2011/12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1.338%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96%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($676M)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$385M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$182M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$147m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0252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2012/13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1.298%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108%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$1.084B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$119M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$179M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$193m</a:t>
                      </a:r>
                    </a:p>
                  </a:txBody>
                  <a:tcPr marL="7839" marR="7839" marT="7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716450" y="2305488"/>
            <a:ext cx="2088047" cy="1200329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en-AU" sz="1600" dirty="0" smtClean="0"/>
              <a:t>Strong results over last 10 or so years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AU" sz="1600" dirty="0" smtClean="0"/>
              <a:t>Relatively modest future targets</a:t>
            </a:r>
            <a:endParaRPr lang="en-AU" sz="1600" b="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3141" y="4575464"/>
            <a:ext cx="5817954" cy="4924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300" b="1" dirty="0" smtClean="0"/>
              <a:t>2017 		1.200%     85%-115%				   $350M</a:t>
            </a:r>
            <a:br>
              <a:rPr lang="en-AU" sz="1300" b="1" dirty="0" smtClean="0"/>
            </a:br>
            <a:r>
              <a:rPr lang="en-AU" sz="1300" b="1" dirty="0" smtClean="0"/>
              <a:t>									(cumulative)</a:t>
            </a:r>
            <a:endParaRPr lang="en-AU" sz="1300" b="1" dirty="0"/>
          </a:p>
        </p:txBody>
      </p:sp>
    </p:spTree>
    <p:extLst>
      <p:ext uri="{BB962C8B-B14F-4D97-AF65-F5344CB8AC3E}">
        <p14:creationId xmlns:p14="http://schemas.microsoft.com/office/powerpoint/2010/main" val="363565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Safety – total claims per million hours worked</a:t>
            </a:r>
            <a:endParaRPr lang="en-AU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5" y="1386402"/>
            <a:ext cx="8679788" cy="350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65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49" y="841954"/>
            <a:ext cx="7563416" cy="423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Safety - 4-week claims</a:t>
            </a:r>
          </a:p>
        </p:txBody>
      </p:sp>
    </p:spTree>
    <p:extLst>
      <p:ext uri="{BB962C8B-B14F-4D97-AF65-F5344CB8AC3E}">
        <p14:creationId xmlns:p14="http://schemas.microsoft.com/office/powerpoint/2010/main" val="39830868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sharepoint/v3/field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2534</TotalTime>
  <Words>505</Words>
  <Application>Microsoft Office PowerPoint</Application>
  <PresentationFormat>On-screen Show (16:9)</PresentationFormat>
  <Paragraphs>169</Paragraphs>
  <Slides>13</Slides>
  <Notes>13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Custom Design</vt:lpstr>
      <vt:lpstr>WorkSafe Victoria – Scheme Update The past and the future  (and our roadmap to get there)</vt:lpstr>
      <vt:lpstr>Overview</vt:lpstr>
      <vt:lpstr>History and context</vt:lpstr>
      <vt:lpstr>The next 5 years – Strategy 2017</vt:lpstr>
      <vt:lpstr>2017 Key KPI’s  </vt:lpstr>
      <vt:lpstr>A well-managed program of change focused on the future</vt:lpstr>
      <vt:lpstr>Sustainability trends &amp; targets</vt:lpstr>
      <vt:lpstr>Safety – total claims per million hours worked</vt:lpstr>
      <vt:lpstr>Safety - 4-week claims</vt:lpstr>
      <vt:lpstr>RTW - Not yet at work</vt:lpstr>
      <vt:lpstr>Service</vt:lpstr>
      <vt:lpstr>Challenges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Sarah Gibson</cp:lastModifiedBy>
  <cp:revision>204</cp:revision>
  <cp:lastPrinted>2013-11-05T22:26:53Z</cp:lastPrinted>
  <dcterms:created xsi:type="dcterms:W3CDTF">2010-04-12T23:12:02Z</dcterms:created>
  <dcterms:modified xsi:type="dcterms:W3CDTF">2013-11-06T20:30:13Z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