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32"/>
  </p:notesMasterIdLst>
  <p:sldIdLst>
    <p:sldId id="265" r:id="rId6"/>
    <p:sldId id="267" r:id="rId7"/>
    <p:sldId id="297" r:id="rId8"/>
    <p:sldId id="269"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4" r:id="rId22"/>
    <p:sldId id="285" r:id="rId23"/>
    <p:sldId id="286" r:id="rId24"/>
    <p:sldId id="287" r:id="rId25"/>
    <p:sldId id="289" r:id="rId26"/>
    <p:sldId id="291" r:id="rId27"/>
    <p:sldId id="292" r:id="rId28"/>
    <p:sldId id="294" r:id="rId29"/>
    <p:sldId id="295" r:id="rId30"/>
    <p:sldId id="296" r:id="rId31"/>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12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p:scale>
          <a:sx n="120" d="100"/>
          <a:sy n="120" d="100"/>
        </p:scale>
        <p:origin x="-72" y="-72"/>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A1793C3-DB72-4C7A-855C-13CB40FA100F}" type="datetimeFigureOut">
              <a:rPr lang="en-AU" smtClean="0"/>
              <a:t>12/11/2013</a:t>
            </a:fld>
            <a:endParaRPr lang="en-AU"/>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83E1EE-349A-4142-AF9A-CB1703A1F94A}" type="slidenum">
              <a:rPr lang="en-AU" smtClean="0"/>
              <a:t>‹#›</a:t>
            </a:fld>
            <a:endParaRPr lang="en-AU"/>
          </a:p>
        </p:txBody>
      </p:sp>
    </p:spTree>
    <p:extLst>
      <p:ext uri="{BB962C8B-B14F-4D97-AF65-F5344CB8AC3E}">
        <p14:creationId xmlns:p14="http://schemas.microsoft.com/office/powerpoint/2010/main" val="467474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5A789D8-3472-40CA-90B9-553FB392CACA}" type="slidenum">
              <a:rPr lang="en-CA" smtClean="0"/>
              <a:t>2</a:t>
            </a:fld>
            <a:endParaRPr lang="en-CA" dirty="0"/>
          </a:p>
        </p:txBody>
      </p:sp>
    </p:spTree>
    <p:extLst>
      <p:ext uri="{BB962C8B-B14F-4D97-AF65-F5344CB8AC3E}">
        <p14:creationId xmlns:p14="http://schemas.microsoft.com/office/powerpoint/2010/main" val="2236607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12</a:t>
            </a:fld>
            <a:endParaRPr lang="en-AU" dirty="0"/>
          </a:p>
        </p:txBody>
      </p:sp>
    </p:spTree>
    <p:extLst>
      <p:ext uri="{BB962C8B-B14F-4D97-AF65-F5344CB8AC3E}">
        <p14:creationId xmlns:p14="http://schemas.microsoft.com/office/powerpoint/2010/main" val="695181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100" dirty="0">
                <a:latin typeface="Arial" pitchFamily="34" charset="0"/>
                <a:cs typeface="Arial" pitchFamily="34" charset="0"/>
              </a:rPr>
              <a:t>Our current estimated costs for the 2008 to 2012 years indicate that insurers could be making losses on this business of the order of around 5% to 20% of premium.  We note however that this is an uncertain conclusion as substantial amounts of estimated costs for these years remain unpaid, and there is a higher than usual level of uncertainty for the two latest years due to the introduction of the 2009 amendments.</a:t>
            </a:r>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13</a:t>
            </a:fld>
            <a:endParaRPr lang="en-AU" dirty="0"/>
          </a:p>
        </p:txBody>
      </p:sp>
    </p:spTree>
    <p:extLst>
      <p:ext uri="{BB962C8B-B14F-4D97-AF65-F5344CB8AC3E}">
        <p14:creationId xmlns:p14="http://schemas.microsoft.com/office/powerpoint/2010/main" val="364614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5A789D8-3472-40CA-90B9-553FB392CACA}" type="slidenum">
              <a:rPr lang="en-CA" smtClean="0"/>
              <a:t>14</a:t>
            </a:fld>
            <a:endParaRPr lang="en-CA" dirty="0"/>
          </a:p>
        </p:txBody>
      </p:sp>
    </p:spTree>
    <p:extLst>
      <p:ext uri="{BB962C8B-B14F-4D97-AF65-F5344CB8AC3E}">
        <p14:creationId xmlns:p14="http://schemas.microsoft.com/office/powerpoint/2010/main" val="1344655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5A789D8-3472-40CA-90B9-553FB392CACA}" type="slidenum">
              <a:rPr lang="en-CA" smtClean="0"/>
              <a:t>15</a:t>
            </a:fld>
            <a:endParaRPr lang="en-CA" dirty="0"/>
          </a:p>
        </p:txBody>
      </p:sp>
    </p:spTree>
    <p:extLst>
      <p:ext uri="{BB962C8B-B14F-4D97-AF65-F5344CB8AC3E}">
        <p14:creationId xmlns:p14="http://schemas.microsoft.com/office/powerpoint/2010/main" val="1034288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5A789D8-3472-40CA-90B9-553FB392CACA}" type="slidenum">
              <a:rPr lang="en-CA" smtClean="0"/>
              <a:t>16</a:t>
            </a:fld>
            <a:endParaRPr lang="en-CA" dirty="0"/>
          </a:p>
        </p:txBody>
      </p:sp>
    </p:spTree>
    <p:extLst>
      <p:ext uri="{BB962C8B-B14F-4D97-AF65-F5344CB8AC3E}">
        <p14:creationId xmlns:p14="http://schemas.microsoft.com/office/powerpoint/2010/main" val="1034288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AU" baseline="0" dirty="0" smtClean="0"/>
          </a:p>
        </p:txBody>
      </p:sp>
      <p:sp>
        <p:nvSpPr>
          <p:cNvPr id="4" name="Slide Number Placeholder 3"/>
          <p:cNvSpPr>
            <a:spLocks noGrp="1"/>
          </p:cNvSpPr>
          <p:nvPr>
            <p:ph type="sldNum" sz="quarter" idx="10"/>
          </p:nvPr>
        </p:nvSpPr>
        <p:spPr/>
        <p:txBody>
          <a:bodyPr/>
          <a:lstStyle/>
          <a:p>
            <a:fld id="{09CE4355-C3DE-4774-B301-E6E5C218D021}" type="slidenum">
              <a:rPr lang="en-US" smtClean="0"/>
              <a:pPr/>
              <a:t>19</a:t>
            </a:fld>
            <a:endParaRPr lang="en-US"/>
          </a:p>
        </p:txBody>
      </p:sp>
    </p:spTree>
    <p:extLst>
      <p:ext uri="{BB962C8B-B14F-4D97-AF65-F5344CB8AC3E}">
        <p14:creationId xmlns:p14="http://schemas.microsoft.com/office/powerpoint/2010/main" val="320440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AU" baseline="0" dirty="0" smtClean="0"/>
          </a:p>
        </p:txBody>
      </p:sp>
      <p:sp>
        <p:nvSpPr>
          <p:cNvPr id="4" name="Slide Number Placeholder 3"/>
          <p:cNvSpPr>
            <a:spLocks noGrp="1"/>
          </p:cNvSpPr>
          <p:nvPr>
            <p:ph type="sldNum" sz="quarter" idx="10"/>
          </p:nvPr>
        </p:nvSpPr>
        <p:spPr/>
        <p:txBody>
          <a:bodyPr/>
          <a:lstStyle/>
          <a:p>
            <a:fld id="{09CE4355-C3DE-4774-B301-E6E5C218D021}" type="slidenum">
              <a:rPr lang="en-US" smtClean="0"/>
              <a:pPr/>
              <a:t>20</a:t>
            </a:fld>
            <a:endParaRPr lang="en-US"/>
          </a:p>
        </p:txBody>
      </p:sp>
    </p:spTree>
    <p:extLst>
      <p:ext uri="{BB962C8B-B14F-4D97-AF65-F5344CB8AC3E}">
        <p14:creationId xmlns:p14="http://schemas.microsoft.com/office/powerpoint/2010/main" val="320440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5A789D8-3472-40CA-90B9-553FB392CACA}" type="slidenum">
              <a:rPr lang="en-CA" smtClean="0"/>
              <a:t>4</a:t>
            </a:fld>
            <a:endParaRPr lang="en-CA" dirty="0"/>
          </a:p>
        </p:txBody>
      </p:sp>
    </p:spTree>
    <p:extLst>
      <p:ext uri="{BB962C8B-B14F-4D97-AF65-F5344CB8AC3E}">
        <p14:creationId xmlns:p14="http://schemas.microsoft.com/office/powerpoint/2010/main" val="2281527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100" dirty="0">
                <a:latin typeface="Arial" pitchFamily="34" charset="0"/>
                <a:cs typeface="Arial" pitchFamily="34" charset="0"/>
              </a:rPr>
              <a:t>Note these figures have been inflated to 30 June 2013 values, in order to control for the impact of inflation. Any trend therefore reflects real growth (i.e. in excess of inflation).</a:t>
            </a:r>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5</a:t>
            </a:fld>
            <a:endParaRPr lang="en-AU" dirty="0"/>
          </a:p>
        </p:txBody>
      </p:sp>
    </p:spTree>
    <p:extLst>
      <p:ext uri="{BB962C8B-B14F-4D97-AF65-F5344CB8AC3E}">
        <p14:creationId xmlns:p14="http://schemas.microsoft.com/office/powerpoint/2010/main" val="411421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6</a:t>
            </a:fld>
            <a:endParaRPr lang="en-AU" dirty="0"/>
          </a:p>
        </p:txBody>
      </p:sp>
    </p:spTree>
    <p:extLst>
      <p:ext uri="{BB962C8B-B14F-4D97-AF65-F5344CB8AC3E}">
        <p14:creationId xmlns:p14="http://schemas.microsoft.com/office/powerpoint/2010/main" val="411421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7</a:t>
            </a:fld>
            <a:endParaRPr lang="en-AU" dirty="0"/>
          </a:p>
        </p:txBody>
      </p:sp>
    </p:spTree>
    <p:extLst>
      <p:ext uri="{BB962C8B-B14F-4D97-AF65-F5344CB8AC3E}">
        <p14:creationId xmlns:p14="http://schemas.microsoft.com/office/powerpoint/2010/main" val="411421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AU" sz="1100" dirty="0">
                <a:latin typeface="Arial" pitchFamily="34" charset="0"/>
                <a:cs typeface="Arial" pitchFamily="34" charset="0"/>
              </a:rPr>
              <a:t>Note, the increase in FY11 is believed to be as a result of the introduction in the Primary Treating Medical Practitioner role.</a:t>
            </a:r>
          </a:p>
          <a:p>
            <a:pPr eaLnBrk="1" hangingPunct="1"/>
            <a:endParaRPr lang="en-AU" sz="1000" dirty="0"/>
          </a:p>
          <a:p>
            <a:pPr eaLnBrk="1" hangingPunct="1"/>
            <a:endParaRPr lang="en-AU" sz="1000" dirty="0"/>
          </a:p>
          <a:p>
            <a:pPr eaLnBrk="1" hangingPunct="1"/>
            <a:endParaRPr lang="en-US" sz="1000" dirty="0"/>
          </a:p>
          <a:p>
            <a:endParaRPr lang="en-AU" sz="1000" dirty="0"/>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8</a:t>
            </a:fld>
            <a:endParaRPr lang="en-AU" dirty="0"/>
          </a:p>
        </p:txBody>
      </p:sp>
    </p:spTree>
    <p:extLst>
      <p:ext uri="{BB962C8B-B14F-4D97-AF65-F5344CB8AC3E}">
        <p14:creationId xmlns:p14="http://schemas.microsoft.com/office/powerpoint/2010/main" val="127890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213" eaLnBrk="1" fontAlgn="auto" hangingPunct="1">
              <a:spcBef>
                <a:spcPts val="0"/>
              </a:spcBef>
              <a:spcAft>
                <a:spcPts val="0"/>
              </a:spcAft>
              <a:defRPr/>
            </a:pPr>
            <a:r>
              <a:rPr lang="en-AU" dirty="0">
                <a:latin typeface="Arial" pitchFamily="34" charset="0"/>
                <a:cs typeface="Arial" pitchFamily="34" charset="0"/>
              </a:rPr>
              <a:t>Note these figures have been inflated to 30 June 2013 values, in order to control for the impact of inflation. Any trend therefore reflects real growth (i.e. in excess of inflation).</a:t>
            </a:r>
          </a:p>
          <a:p>
            <a:endParaRPr lang="en-AU" dirty="0"/>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9</a:t>
            </a:fld>
            <a:endParaRPr lang="en-AU" dirty="0"/>
          </a:p>
        </p:txBody>
      </p:sp>
    </p:spTree>
    <p:extLst>
      <p:ext uri="{BB962C8B-B14F-4D97-AF65-F5344CB8AC3E}">
        <p14:creationId xmlns:p14="http://schemas.microsoft.com/office/powerpoint/2010/main" val="3817496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213" eaLnBrk="1" fontAlgn="auto" hangingPunct="1">
              <a:spcBef>
                <a:spcPts val="0"/>
              </a:spcBef>
              <a:spcAft>
                <a:spcPts val="0"/>
              </a:spcAft>
              <a:defRPr/>
            </a:pPr>
            <a:r>
              <a:rPr lang="en-AU" dirty="0">
                <a:latin typeface="Arial" pitchFamily="34" charset="0"/>
                <a:cs typeface="Arial" pitchFamily="34" charset="0"/>
              </a:rPr>
              <a:t>Note these figures have been inflated to 30 June 2013 values, in order to control for the impact of inflation. Any trend therefore reflects real growth (i.e. in excess of inflation).</a:t>
            </a:r>
          </a:p>
          <a:p>
            <a:pPr defTabSz="882213" eaLnBrk="1" fontAlgn="auto" hangingPunct="1">
              <a:spcBef>
                <a:spcPts val="0"/>
              </a:spcBef>
              <a:spcAft>
                <a:spcPts val="0"/>
              </a:spcAft>
              <a:defRPr/>
            </a:pPr>
            <a:endParaRPr lang="en-AU" dirty="0">
              <a:latin typeface="Arial" pitchFamily="34" charset="0"/>
              <a:cs typeface="Arial" pitchFamily="34" charset="0"/>
            </a:endParaRPr>
          </a:p>
          <a:p>
            <a:pPr defTabSz="882213" eaLnBrk="1" fontAlgn="auto" hangingPunct="1">
              <a:spcBef>
                <a:spcPts val="0"/>
              </a:spcBef>
              <a:spcAft>
                <a:spcPts val="0"/>
              </a:spcAft>
              <a:defRPr/>
            </a:pPr>
            <a:r>
              <a:rPr lang="en-AU" dirty="0">
                <a:latin typeface="Arial" pitchFamily="34" charset="0"/>
                <a:cs typeface="Arial" pitchFamily="34" charset="0"/>
              </a:rPr>
              <a:t>Note some really large settlements are impacting the 2013 year.  And there are potentially more to come (there has been press about the recent largest ever award for common law damages recently).</a:t>
            </a:r>
          </a:p>
          <a:p>
            <a:endParaRPr lang="en-AU" dirty="0"/>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10</a:t>
            </a:fld>
            <a:endParaRPr lang="en-AU" dirty="0"/>
          </a:p>
        </p:txBody>
      </p:sp>
    </p:spTree>
    <p:extLst>
      <p:ext uri="{BB962C8B-B14F-4D97-AF65-F5344CB8AC3E}">
        <p14:creationId xmlns:p14="http://schemas.microsoft.com/office/powerpoint/2010/main" val="3817496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975">
              <a:defRPr/>
            </a:pPr>
            <a:r>
              <a:rPr lang="en-AU" sz="1100" dirty="0">
                <a:latin typeface="Arial" pitchFamily="34" charset="0"/>
                <a:cs typeface="Arial" pitchFamily="34" charset="0"/>
              </a:rPr>
              <a:t>Common law not shown as only four common law claims have been paid in the post-amendment period. One to monitor going forward.</a:t>
            </a:r>
          </a:p>
          <a:p>
            <a:pPr defTabSz="881975">
              <a:defRPr/>
            </a:pPr>
            <a:endParaRPr lang="en-AU" sz="1000" dirty="0"/>
          </a:p>
          <a:p>
            <a:pPr defTabSz="881975">
              <a:defRPr/>
            </a:pPr>
            <a:endParaRPr lang="en-US" sz="1000" dirty="0"/>
          </a:p>
          <a:p>
            <a:pPr defTabSz="881975">
              <a:defRPr/>
            </a:pPr>
            <a:endParaRPr lang="en-US" sz="1000" dirty="0"/>
          </a:p>
        </p:txBody>
      </p:sp>
      <p:sp>
        <p:nvSpPr>
          <p:cNvPr id="4" name="Slide Number Placeholder 3"/>
          <p:cNvSpPr>
            <a:spLocks noGrp="1"/>
          </p:cNvSpPr>
          <p:nvPr>
            <p:ph type="sldNum" sz="quarter" idx="10"/>
          </p:nvPr>
        </p:nvSpPr>
        <p:spPr/>
        <p:txBody>
          <a:bodyPr/>
          <a:lstStyle/>
          <a:p>
            <a:pPr>
              <a:defRPr/>
            </a:pPr>
            <a:fld id="{A81A4FD8-6A5E-4781-A8C3-B447F8A7AE0B}" type="slidenum">
              <a:rPr lang="en-AU" smtClean="0"/>
              <a:pPr>
                <a:defRPr/>
              </a:pPr>
              <a:t>11</a:t>
            </a:fld>
            <a:endParaRPr lang="en-AU" dirty="0"/>
          </a:p>
        </p:txBody>
      </p:sp>
    </p:spTree>
    <p:extLst>
      <p:ext uri="{BB962C8B-B14F-4D97-AF65-F5344CB8AC3E}">
        <p14:creationId xmlns:p14="http://schemas.microsoft.com/office/powerpoint/2010/main" val="3172729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SS2013-16.9-PPTslide2.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19200"/>
          </a:xfrm>
          <a:prstGeom prst="rect">
            <a:avLst/>
          </a:prstGeom>
        </p:spPr>
      </p:pic>
      <p:sp>
        <p:nvSpPr>
          <p:cNvPr id="9" name="Title Placeholder 1"/>
          <p:cNvSpPr>
            <a:spLocks noGrp="1"/>
          </p:cNvSpPr>
          <p:nvPr>
            <p:ph type="title"/>
          </p:nvPr>
        </p:nvSpPr>
        <p:spPr>
          <a:xfrm>
            <a:off x="457200" y="2028429"/>
            <a:ext cx="8229600" cy="857250"/>
          </a:xfrm>
          <a:prstGeom prst="rect">
            <a:avLst/>
          </a:prstGeom>
        </p:spPr>
        <p:txBody>
          <a:bodyPr vert="horz" lIns="91440" tIns="45720" rIns="91440" bIns="45720" rtlCol="0" anchor="ctr">
            <a:normAutofit/>
          </a:bodyPr>
          <a:lstStyle>
            <a:lvl1pPr>
              <a:defRPr sz="35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20329"/>
            <a:ext cx="8229600" cy="857250"/>
          </a:xfrm>
        </p:spPr>
        <p:txBody>
          <a:bodyPr/>
          <a:lstStyle>
            <a:lvl1pPr>
              <a:defRPr b="1">
                <a:solidFill>
                  <a:srgbClr val="DA122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63701"/>
            <a:ext cx="8229600" cy="339447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799"/>
            <a:ext cx="2057400" cy="4308873"/>
          </a:xfrm>
        </p:spPr>
        <p:txBody>
          <a:bodyPr vert="eaVert"/>
          <a:lstStyle>
            <a:lvl1pPr>
              <a:defRPr b="1">
                <a:solidFill>
                  <a:srgbClr val="DA122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00100" y="685799"/>
            <a:ext cx="5695950" cy="431522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3851672"/>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5" name="Rectangle 4"/>
          <p:cNvSpPr/>
          <p:nvPr/>
        </p:nvSpPr>
        <p:spPr bwMode="invGray">
          <a:xfrm>
            <a:off x="0" y="3845719"/>
            <a:ext cx="9144000" cy="34529"/>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a:off x="685800" y="2516886"/>
            <a:ext cx="8077200" cy="1255014"/>
          </a:xfrm>
          <a:prstGeom prst="rect">
            <a:avLst/>
          </a:prstGeom>
        </p:spPr>
        <p:txBody>
          <a:bodyPr tIns="0" bIns="0" anchor="t"/>
          <a:lstStyle>
            <a:lvl1pPr algn="l">
              <a:defRPr sz="4700" b="1"/>
            </a:lvl1pPr>
            <a:extLst/>
          </a:lstStyle>
          <a:p>
            <a:r>
              <a:rPr lang="en-US" smtClean="0"/>
              <a:t>Click to edit Master title style</a:t>
            </a:r>
            <a:endParaRPr lang="en-US" dirty="0"/>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3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dirty="0"/>
          </a:p>
        </p:txBody>
      </p:sp>
      <p:sp>
        <p:nvSpPr>
          <p:cNvPr id="6" name="Date Placeholder 3"/>
          <p:cNvSpPr>
            <a:spLocks noGrp="1"/>
          </p:cNvSpPr>
          <p:nvPr>
            <p:ph type="dt" sz="half" idx="10"/>
          </p:nvPr>
        </p:nvSpPr>
        <p:spPr>
          <a:xfrm>
            <a:off x="457200" y="4857750"/>
            <a:ext cx="2133600" cy="205979"/>
          </a:xfrm>
          <a:prstGeom prst="rect">
            <a:avLst/>
          </a:prstGeom>
        </p:spPr>
        <p:txBody>
          <a:bodyPr/>
          <a:lstStyle>
            <a:lvl1pPr>
              <a:defRPr>
                <a:latin typeface="Arial" pitchFamily="34" charset="0"/>
                <a:cs typeface="Arial" pitchFamily="34" charset="0"/>
              </a:defRPr>
            </a:lvl1pPr>
          </a:lstStyle>
          <a:p>
            <a:pPr>
              <a:defRPr/>
            </a:pPr>
            <a:fld id="{C6D10862-B8F2-4EAB-A731-D6C17802998C}" type="datetimeFigureOut">
              <a:rPr lang="en-AU" smtClean="0">
                <a:solidFill>
                  <a:prstClr val="white">
                    <a:tint val="95000"/>
                  </a:prstClr>
                </a:solidFill>
              </a:rPr>
              <a:pPr>
                <a:defRPr/>
              </a:pPr>
              <a:t>12/11/2013</a:t>
            </a:fld>
            <a:endParaRPr lang="en-AU" dirty="0">
              <a:solidFill>
                <a:prstClr val="white">
                  <a:tint val="95000"/>
                </a:prstClr>
              </a:solidFill>
            </a:endParaRPr>
          </a:p>
        </p:txBody>
      </p:sp>
      <p:sp>
        <p:nvSpPr>
          <p:cNvPr id="7" name="Footer Placeholder 4"/>
          <p:cNvSpPr>
            <a:spLocks noGrp="1"/>
          </p:cNvSpPr>
          <p:nvPr>
            <p:ph type="ftr" sz="quarter" idx="11"/>
          </p:nvPr>
        </p:nvSpPr>
        <p:spPr>
          <a:xfrm>
            <a:off x="2640014" y="4857750"/>
            <a:ext cx="5508625" cy="205979"/>
          </a:xfrm>
          <a:prstGeom prst="rect">
            <a:avLst/>
          </a:prstGeom>
        </p:spPr>
        <p:txBody>
          <a:bodyPr/>
          <a:lstStyle>
            <a:lvl1pPr>
              <a:defRPr/>
            </a:lvl1pPr>
          </a:lstStyle>
          <a:p>
            <a:pPr>
              <a:defRPr/>
            </a:pPr>
            <a:endParaRPr lang="en-AU" dirty="0">
              <a:solidFill>
                <a:prstClr val="white">
                  <a:tint val="95000"/>
                </a:prstClr>
              </a:solidFill>
            </a:endParaRPr>
          </a:p>
        </p:txBody>
      </p:sp>
      <p:sp>
        <p:nvSpPr>
          <p:cNvPr id="8" name="Slide Number Placeholder 5"/>
          <p:cNvSpPr>
            <a:spLocks noGrp="1"/>
          </p:cNvSpPr>
          <p:nvPr>
            <p:ph type="sldNum" sz="quarter" idx="12"/>
          </p:nvPr>
        </p:nvSpPr>
        <p:spPr>
          <a:xfrm>
            <a:off x="8204201" y="4857750"/>
            <a:ext cx="733425" cy="205979"/>
          </a:xfrm>
          <a:prstGeom prst="rect">
            <a:avLst/>
          </a:prstGeom>
        </p:spPr>
        <p:txBody>
          <a:bodyPr/>
          <a:lstStyle>
            <a:lvl1pPr>
              <a:defRPr/>
            </a:lvl1pPr>
          </a:lstStyle>
          <a:p>
            <a:pPr>
              <a:defRPr/>
            </a:pPr>
            <a:fld id="{F497922E-5588-404B-9219-7F36A5190BE8}" type="slidenum">
              <a:rPr lang="en-AU">
                <a:solidFill>
                  <a:prstClr val="white">
                    <a:tint val="95000"/>
                  </a:prstClr>
                </a:solidFill>
              </a:rPr>
              <a:pPr>
                <a:defRPr/>
              </a:pPr>
              <a:t>‹#›</a:t>
            </a:fld>
            <a:endParaRPr lang="en-AU">
              <a:solidFill>
                <a:prstClr val="white">
                  <a:tint val="95000"/>
                </a:prstClr>
              </a:solidFill>
            </a:endParaRPr>
          </a:p>
        </p:txBody>
      </p:sp>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58304" y="216282"/>
            <a:ext cx="1944292" cy="735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0913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00075"/>
          </a:xfrm>
          <a:prstGeom prst="rect">
            <a:avLst/>
          </a:prstGeom>
        </p:spPr>
        <p:txBody>
          <a:bodyPr>
            <a:normAutofit/>
          </a:bodyPr>
          <a:lstStyle>
            <a:lvl1pPr algn="l">
              <a:defRPr sz="3400" b="1">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199" y="1185028"/>
            <a:ext cx="4032000" cy="3319016"/>
          </a:xfrm>
        </p:spPr>
        <p:txBody>
          <a:bodyPr>
            <a:noAutofit/>
          </a:bodyPr>
          <a:lstStyle>
            <a:lvl1pPr marL="342900" indent="-342900">
              <a:spcBef>
                <a:spcPts val="0"/>
              </a:spcBef>
              <a:spcAft>
                <a:spcPts val="1800"/>
              </a:spcAft>
              <a:buSzPct val="125000"/>
              <a:buFontTx/>
              <a:buBlip>
                <a:blip r:embed="rId2"/>
              </a:buBlip>
              <a:defRPr sz="2200">
                <a:latin typeface="Arial" pitchFamily="34" charset="0"/>
                <a:cs typeface="Arial" pitchFamily="34" charset="0"/>
              </a:defRPr>
            </a:lvl1pPr>
            <a:lvl2pPr marL="1036638" indent="-285750">
              <a:spcBef>
                <a:spcPts val="0"/>
              </a:spcBef>
              <a:spcAft>
                <a:spcPts val="1800"/>
              </a:spcAft>
              <a:buFontTx/>
              <a:buBlip>
                <a:blip r:embed="rId3"/>
              </a:buBlip>
              <a:defRPr sz="2200">
                <a:latin typeface="Arial" pitchFamily="34" charset="0"/>
                <a:cs typeface="Arial" pitchFamily="34" charset="0"/>
              </a:defRPr>
            </a:lvl2pPr>
            <a:lvl3pPr marL="1262063" indent="-228600">
              <a:spcBef>
                <a:spcPts val="0"/>
              </a:spcBef>
              <a:spcAft>
                <a:spcPts val="1800"/>
              </a:spcAft>
              <a:buSzPct val="150000"/>
              <a:buFontTx/>
              <a:buBlip>
                <a:blip r:embed="rId4"/>
              </a:buBlip>
              <a:defRPr sz="22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12"/>
          </p:nvPr>
        </p:nvSpPr>
        <p:spPr>
          <a:xfrm>
            <a:off x="353682" y="4728444"/>
            <a:ext cx="2133600" cy="273844"/>
          </a:xfrm>
          <a:prstGeom prst="rect">
            <a:avLst/>
          </a:prstGeom>
        </p:spPr>
        <p:txBody>
          <a:bodyPr/>
          <a:lstStyle>
            <a:lvl1pPr algn="l">
              <a:defRPr sz="1400">
                <a:solidFill>
                  <a:srgbClr val="7D7D7D"/>
                </a:solidFill>
                <a:latin typeface="Arial" pitchFamily="34" charset="0"/>
                <a:cs typeface="Arial" pitchFamily="34" charset="0"/>
              </a:defRPr>
            </a:lvl1pPr>
          </a:lstStyle>
          <a:p>
            <a:fld id="{88A581E8-F934-7E40-A1F6-D8E9C392DA3A}" type="slidenum">
              <a:rPr lang="en-US" smtClean="0"/>
              <a:pPr/>
              <a:t>‹#›</a:t>
            </a:fld>
            <a:endParaRPr lang="en-US" dirty="0"/>
          </a:p>
        </p:txBody>
      </p:sp>
      <p:cxnSp>
        <p:nvCxnSpPr>
          <p:cNvPr id="8" name="Straight Connector 7"/>
          <p:cNvCxnSpPr/>
          <p:nvPr userDrawn="1"/>
        </p:nvCxnSpPr>
        <p:spPr>
          <a:xfrm>
            <a:off x="457200" y="1006054"/>
            <a:ext cx="8229600" cy="0"/>
          </a:xfrm>
          <a:prstGeom prst="line">
            <a:avLst/>
          </a:prstGeom>
          <a:ln w="19050">
            <a:solidFill>
              <a:srgbClr val="FDB822"/>
            </a:solidFill>
          </a:ln>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3"/>
          </p:nvPr>
        </p:nvSpPr>
        <p:spPr>
          <a:xfrm>
            <a:off x="4667651" y="1203334"/>
            <a:ext cx="4032000" cy="3319016"/>
          </a:xfrm>
        </p:spPr>
        <p:txBody>
          <a:bodyPr>
            <a:noAutofit/>
          </a:bodyPr>
          <a:lstStyle>
            <a:lvl1pPr marL="342900" indent="-342900">
              <a:spcBef>
                <a:spcPts val="0"/>
              </a:spcBef>
              <a:spcAft>
                <a:spcPts val="1800"/>
              </a:spcAft>
              <a:buSzPct val="125000"/>
              <a:buFontTx/>
              <a:buBlip>
                <a:blip r:embed="rId2"/>
              </a:buBlip>
              <a:defRPr sz="2200">
                <a:latin typeface="Arial" pitchFamily="34" charset="0"/>
                <a:cs typeface="Arial" pitchFamily="34" charset="0"/>
              </a:defRPr>
            </a:lvl1pPr>
            <a:lvl2pPr marL="1036638" indent="-285750">
              <a:spcBef>
                <a:spcPts val="0"/>
              </a:spcBef>
              <a:spcAft>
                <a:spcPts val="1800"/>
              </a:spcAft>
              <a:buFontTx/>
              <a:buBlip>
                <a:blip r:embed="rId3"/>
              </a:buBlip>
              <a:defRPr sz="2200">
                <a:latin typeface="Arial" pitchFamily="34" charset="0"/>
                <a:cs typeface="Arial" pitchFamily="34" charset="0"/>
              </a:defRPr>
            </a:lvl2pPr>
            <a:lvl3pPr marL="1262063" indent="-228600">
              <a:spcBef>
                <a:spcPts val="0"/>
              </a:spcBef>
              <a:spcAft>
                <a:spcPts val="1800"/>
              </a:spcAft>
              <a:buSzPct val="150000"/>
              <a:buFontTx/>
              <a:buBlip>
                <a:blip r:embed="rId4"/>
              </a:buBlip>
              <a:defRPr sz="22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3408974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1119"/>
            <a:ext cx="8229600" cy="3130841"/>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58304" y="216282"/>
            <a:ext cx="1944292" cy="735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p:cNvSpPr>
            <a:spLocks noGrp="1"/>
          </p:cNvSpPr>
          <p:nvPr>
            <p:ph type="dt" sz="half" idx="10"/>
          </p:nvPr>
        </p:nvSpPr>
        <p:spPr>
          <a:xfrm>
            <a:off x="457200" y="4857750"/>
            <a:ext cx="2133600" cy="205979"/>
          </a:xfrm>
          <a:prstGeom prst="rect">
            <a:avLst/>
          </a:prstGeom>
        </p:spPr>
        <p:txBody>
          <a:bodyPr/>
          <a:lstStyle/>
          <a:p>
            <a:pPr fontAlgn="base">
              <a:spcBef>
                <a:spcPct val="0"/>
              </a:spcBef>
              <a:spcAft>
                <a:spcPct val="0"/>
              </a:spcAft>
              <a:defRPr/>
            </a:pPr>
            <a:fld id="{E522EF9E-4149-4048-937F-DA17DF0FDB4C}" type="datetimeFigureOut">
              <a:rPr lang="en-AU" smtClean="0">
                <a:solidFill>
                  <a:prstClr val="black">
                    <a:tint val="95000"/>
                  </a:prstClr>
                </a:solidFill>
                <a:latin typeface="Arial" pitchFamily="34" charset="0"/>
              </a:rPr>
              <a:pPr fontAlgn="base">
                <a:spcBef>
                  <a:spcPct val="0"/>
                </a:spcBef>
                <a:spcAft>
                  <a:spcPct val="0"/>
                </a:spcAft>
                <a:defRPr/>
              </a:pPr>
              <a:t>12/11/2013</a:t>
            </a:fld>
            <a:endParaRPr lang="en-AU" dirty="0">
              <a:solidFill>
                <a:prstClr val="black">
                  <a:tint val="95000"/>
                </a:prstClr>
              </a:solidFill>
              <a:latin typeface="Arial" pitchFamily="34" charset="0"/>
            </a:endParaRPr>
          </a:p>
        </p:txBody>
      </p:sp>
      <p:sp>
        <p:nvSpPr>
          <p:cNvPr id="10" name="Footer Placeholder 9"/>
          <p:cNvSpPr>
            <a:spLocks noGrp="1"/>
          </p:cNvSpPr>
          <p:nvPr>
            <p:ph type="ftr" sz="quarter" idx="11"/>
          </p:nvPr>
        </p:nvSpPr>
        <p:spPr>
          <a:xfrm>
            <a:off x="2640014" y="4857750"/>
            <a:ext cx="5508625" cy="205979"/>
          </a:xfrm>
          <a:prstGeom prst="rect">
            <a:avLst/>
          </a:prstGeom>
        </p:spPr>
        <p:txBody>
          <a:bodyPr/>
          <a:lstStyle/>
          <a:p>
            <a:pPr fontAlgn="base">
              <a:spcBef>
                <a:spcPct val="0"/>
              </a:spcBef>
              <a:spcAft>
                <a:spcPct val="0"/>
              </a:spcAft>
              <a:defRPr/>
            </a:pPr>
            <a:r>
              <a:rPr lang="en-AU" smtClean="0">
                <a:solidFill>
                  <a:prstClr val="black">
                    <a:tint val="95000"/>
                  </a:prstClr>
                </a:solidFill>
                <a:latin typeface="Arial" pitchFamily="34" charset="0"/>
              </a:rPr>
              <a:t>© WorkCover Tasmania</a:t>
            </a:r>
            <a:endParaRPr lang="en-AU">
              <a:solidFill>
                <a:prstClr val="black">
                  <a:tint val="95000"/>
                </a:prstClr>
              </a:solidFill>
              <a:latin typeface="Arial" pitchFamily="34" charset="0"/>
            </a:endParaRPr>
          </a:p>
        </p:txBody>
      </p:sp>
      <p:sp>
        <p:nvSpPr>
          <p:cNvPr id="11" name="Slide Number Placeholder 10"/>
          <p:cNvSpPr>
            <a:spLocks noGrp="1"/>
          </p:cNvSpPr>
          <p:nvPr>
            <p:ph type="sldNum" sz="quarter" idx="12"/>
          </p:nvPr>
        </p:nvSpPr>
        <p:spPr>
          <a:xfrm>
            <a:off x="8204201" y="4857750"/>
            <a:ext cx="733425" cy="205979"/>
          </a:xfrm>
          <a:prstGeom prst="rect">
            <a:avLst/>
          </a:prstGeom>
        </p:spPr>
        <p:txBody>
          <a:bodyPr/>
          <a:lstStyle/>
          <a:p>
            <a:pPr fontAlgn="base">
              <a:spcBef>
                <a:spcPct val="0"/>
              </a:spcBef>
              <a:spcAft>
                <a:spcPct val="0"/>
              </a:spcAft>
              <a:defRPr/>
            </a:pPr>
            <a:fld id="{565424B8-D6BB-430F-92A9-9CF493ED64E6}" type="slidenum">
              <a:rPr lang="en-AU" smtClean="0">
                <a:solidFill>
                  <a:prstClr val="black">
                    <a:tint val="95000"/>
                  </a:prstClr>
                </a:solidFill>
                <a:latin typeface="Arial" pitchFamily="34" charset="0"/>
              </a:rPr>
              <a:pPr fontAlgn="base">
                <a:spcBef>
                  <a:spcPct val="0"/>
                </a:spcBef>
                <a:spcAft>
                  <a:spcPct val="0"/>
                </a:spcAft>
                <a:defRPr/>
              </a:pPr>
              <a:t>‹#›</a:t>
            </a:fld>
            <a:endParaRPr lang="en-AU">
              <a:solidFill>
                <a:prstClr val="black">
                  <a:tint val="95000"/>
                </a:prstClr>
              </a:solidFill>
              <a:latin typeface="Arial" pitchFamily="34" charset="0"/>
            </a:endParaRPr>
          </a:p>
        </p:txBody>
      </p:sp>
      <p:sp>
        <p:nvSpPr>
          <p:cNvPr id="12" name="Title 1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AU"/>
          </a:p>
        </p:txBody>
      </p:sp>
    </p:spTree>
    <p:extLst>
      <p:ext uri="{BB962C8B-B14F-4D97-AF65-F5344CB8AC3E}">
        <p14:creationId xmlns:p14="http://schemas.microsoft.com/office/powerpoint/2010/main" val="16234480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F9E7DB8-9D15-45A5-AB36-F66E44534DF3}" type="datetimeFigureOut">
              <a:rPr lang="en-AU" smtClean="0"/>
              <a:t>12/11/2013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827976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9E7DB8-9D15-45A5-AB36-F66E44534DF3}" type="datetimeFigureOut">
              <a:rPr lang="en-AU" smtClean="0"/>
              <a:t>12/11/2013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3199594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E7DB8-9D15-45A5-AB36-F66E44534DF3}" type="datetimeFigureOut">
              <a:rPr lang="en-AU" smtClean="0"/>
              <a:t>12/11/2013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1669614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F9E7DB8-9D15-45A5-AB36-F66E44534DF3}" type="datetimeFigureOut">
              <a:rPr lang="en-AU" smtClean="0"/>
              <a:t>12/11/2013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1033828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F9E7DB8-9D15-45A5-AB36-F66E44534DF3}" type="datetimeFigureOut">
              <a:rPr lang="en-AU" smtClean="0"/>
              <a:t>12/11/2013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318047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13979"/>
            <a:ext cx="8229600" cy="857250"/>
          </a:xfrm>
        </p:spPr>
        <p:txBody>
          <a:bodyPr/>
          <a:lstStyle>
            <a:lvl1pPr>
              <a:defRPr b="1">
                <a:solidFill>
                  <a:srgbClr val="DA122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57351"/>
            <a:ext cx="8229600" cy="3394472"/>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F9E7DB8-9D15-45A5-AB36-F66E44534DF3}" type="datetimeFigureOut">
              <a:rPr lang="en-AU" smtClean="0"/>
              <a:t>12/11/2013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496499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E7DB8-9D15-45A5-AB36-F66E44534DF3}" type="datetimeFigureOut">
              <a:rPr lang="en-AU" smtClean="0"/>
              <a:t>12/11/2013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55414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E7DB8-9D15-45A5-AB36-F66E44534DF3}" type="datetimeFigureOut">
              <a:rPr lang="en-AU" smtClean="0"/>
              <a:t>12/11/2013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2877810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E7DB8-9D15-45A5-AB36-F66E44534DF3}" type="datetimeFigureOut">
              <a:rPr lang="en-AU" smtClean="0"/>
              <a:t>12/11/2013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443615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9E7DB8-9D15-45A5-AB36-F66E44534DF3}" type="datetimeFigureOut">
              <a:rPr lang="en-AU" smtClean="0"/>
              <a:t>12/11/2013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2310783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9E7DB8-9D15-45A5-AB36-F66E44534DF3}" type="datetimeFigureOut">
              <a:rPr lang="en-AU" smtClean="0"/>
              <a:t>12/11/2013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D41EF0-C971-446E-BA54-3E411F745111}" type="slidenum">
              <a:rPr lang="en-AU" smtClean="0"/>
              <a:t>‹#›</a:t>
            </a:fld>
            <a:endParaRPr lang="en-AU"/>
          </a:p>
        </p:txBody>
      </p:sp>
    </p:spTree>
    <p:extLst>
      <p:ext uri="{BB962C8B-B14F-4D97-AF65-F5344CB8AC3E}">
        <p14:creationId xmlns:p14="http://schemas.microsoft.com/office/powerpoint/2010/main" val="396651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solidFill>
                  <a:srgbClr val="DA122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6"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20330"/>
            <a:ext cx="8229600" cy="857250"/>
          </a:xfrm>
        </p:spPr>
        <p:txBody>
          <a:bodyPr/>
          <a:lstStyle>
            <a:lvl1pPr>
              <a:defRPr b="1">
                <a:solidFill>
                  <a:srgbClr val="DA122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44651"/>
            <a:ext cx="4038600" cy="339447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57351"/>
            <a:ext cx="4038600" cy="339447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1429"/>
            <a:ext cx="8229600" cy="857250"/>
          </a:xfrm>
        </p:spPr>
        <p:txBody>
          <a:bodyPr/>
          <a:lstStyle>
            <a:lvl1pPr>
              <a:defRPr b="1">
                <a:solidFill>
                  <a:srgbClr val="DA122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6408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01056"/>
            <a:ext cx="4040188" cy="2963466"/>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58948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07406"/>
            <a:ext cx="4041775" cy="2963466"/>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71129"/>
            <a:ext cx="8229600" cy="857250"/>
          </a:xfrm>
        </p:spPr>
        <p:txBody>
          <a:bodyPr/>
          <a:lstStyle>
            <a:lvl1pPr>
              <a:defRPr b="1">
                <a:solidFill>
                  <a:srgbClr val="DA1221"/>
                </a:solidFill>
              </a:defRPr>
            </a:lvl1pPr>
          </a:lstStyle>
          <a:p>
            <a:r>
              <a:rPr lang="en-US" dirty="0" smtClean="0"/>
              <a:t>Click to edit Master title style</a:t>
            </a:r>
            <a:endParaRPr lang="en-US" dirty="0"/>
          </a:p>
        </p:txBody>
      </p:sp>
      <p:pic>
        <p:nvPicPr>
          <p:cNvPr id="6" name="Picture 5"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11187"/>
            <a:ext cx="3008313" cy="871538"/>
          </a:xfrm>
        </p:spPr>
        <p:txBody>
          <a:bodyPr anchor="b"/>
          <a:lstStyle>
            <a:lvl1pPr algn="l">
              <a:defRPr sz="2000" b="1">
                <a:solidFill>
                  <a:srgbClr val="DA122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55638"/>
            <a:ext cx="5111750" cy="438983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5208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29050"/>
            <a:ext cx="5486400" cy="425054"/>
          </a:xfrm>
        </p:spPr>
        <p:txBody>
          <a:bodyPr anchor="b"/>
          <a:lstStyle>
            <a:lvl1pPr algn="l">
              <a:defRPr sz="2000" b="1">
                <a:solidFill>
                  <a:srgbClr val="DA122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5643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2541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ISS2013-16.9-PPTslide3.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758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319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ISS2013-16.9-PPTslide3.1.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9144000" cy="630936"/>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79" r:id="rId12"/>
    <p:sldLayoutId id="2147493480" r:id="rId13"/>
    <p:sldLayoutId id="2147493481" r:id="rId14"/>
  </p:sldLayoutIdLst>
  <p:timing>
    <p:tnLst>
      <p:par>
        <p:cTn id="1" dur="indefinite" restart="never" nodeType="tmRoot"/>
      </p:par>
    </p:tnLst>
  </p:timing>
  <p:txStyles>
    <p:titleStyle>
      <a:lvl1pPr algn="ctr" defTabSz="457200" rtl="0" eaLnBrk="1" latinLnBrk="0" hangingPunct="1">
        <a:spcBef>
          <a:spcPct val="0"/>
        </a:spcBef>
        <a:buNone/>
        <a:defRPr sz="2800" b="1" kern="1200">
          <a:solidFill>
            <a:srgbClr val="DA1221"/>
          </a:solidFill>
          <a:latin typeface="+mj-lt"/>
          <a:ea typeface="+mj-ea"/>
          <a:cs typeface="+mj-cs"/>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BF9E7DB8-9D15-45A5-AB36-F66E44534DF3}" type="datetimeFigureOut">
              <a:rPr lang="en-AU" smtClean="0"/>
              <a:t>12/11/2013</a:t>
            </a:fld>
            <a:endParaRPr lang="en-AU"/>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2D41EF0-C971-446E-BA54-3E411F745111}" type="slidenum">
              <a:rPr lang="en-AU" smtClean="0"/>
              <a:t>‹#›</a:t>
            </a:fld>
            <a:endParaRPr lang="en-AU"/>
          </a:p>
        </p:txBody>
      </p:sp>
    </p:spTree>
    <p:extLst>
      <p:ext uri="{BB962C8B-B14F-4D97-AF65-F5344CB8AC3E}">
        <p14:creationId xmlns:p14="http://schemas.microsoft.com/office/powerpoint/2010/main" val="1184459442"/>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1948"/>
            <a:ext cx="8229600" cy="857250"/>
          </a:xfrm>
        </p:spPr>
        <p:txBody>
          <a:bodyPr>
            <a:normAutofit fontScale="90000"/>
          </a:bodyPr>
          <a:lstStyle/>
          <a:p>
            <a:r>
              <a:rPr lang="en-AU" dirty="0" smtClean="0"/>
              <a:t>WorkSafe Tasmania</a:t>
            </a:r>
            <a:br>
              <a:rPr lang="en-AU" dirty="0" smtClean="0"/>
            </a:br>
            <a:r>
              <a:rPr lang="en-AU" dirty="0" smtClean="0"/>
              <a:t>Scheme Update</a:t>
            </a:r>
            <a:endParaRPr lang="en-AU" dirty="0"/>
          </a:p>
        </p:txBody>
      </p:sp>
      <p:sp>
        <p:nvSpPr>
          <p:cNvPr id="3" name="Rectangle 10"/>
          <p:cNvSpPr>
            <a:spLocks noChangeArrowheads="1"/>
          </p:cNvSpPr>
          <p:nvPr/>
        </p:nvSpPr>
        <p:spPr bwMode="auto">
          <a:xfrm>
            <a:off x="647699" y="2851500"/>
            <a:ext cx="7750175"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dirty="0" smtClean="0">
                <a:solidFill>
                  <a:srgbClr val="DA1221"/>
                </a:solidFill>
                <a:latin typeface="Century Gothic" pitchFamily="34" charset="0"/>
              </a:rPr>
              <a:t>Brad Parker</a:t>
            </a:r>
          </a:p>
          <a:p>
            <a:pPr algn="ctr"/>
            <a:r>
              <a:rPr lang="en-US" sz="2400" b="1" dirty="0" smtClean="0">
                <a:solidFill>
                  <a:srgbClr val="DA1221"/>
                </a:solidFill>
                <a:latin typeface="Century Gothic" pitchFamily="34" charset="0"/>
              </a:rPr>
              <a:t>Director Compensation and Communication</a:t>
            </a:r>
            <a:endParaRPr lang="en-AU" altLang="ja-JP" sz="3200" dirty="0">
              <a:solidFill>
                <a:srgbClr val="DA1221"/>
              </a:solidFill>
              <a:latin typeface="Century Gothic" pitchFamily="34" charset="0"/>
            </a:endParaRPr>
          </a:p>
          <a:p>
            <a:pPr algn="ctr"/>
            <a:r>
              <a:rPr lang="en-US" sz="2000" b="1" dirty="0">
                <a:latin typeface="Century Gothic" pitchFamily="34" charset="0"/>
                <a:cs typeface="Arial" pitchFamily="34" charset="0"/>
                <a:sym typeface="Symbol" pitchFamily="18" charset="2"/>
              </a:rPr>
              <a:t>©</a:t>
            </a:r>
            <a:r>
              <a:rPr lang="en-US" sz="2000" b="1" dirty="0">
                <a:latin typeface="Century Gothic" pitchFamily="34" charset="0"/>
                <a:cs typeface="Arial" pitchFamily="34" charset="0"/>
                <a:sym typeface="Arial Bold" pitchFamily="-65" charset="0"/>
              </a:rPr>
              <a:t> </a:t>
            </a:r>
            <a:r>
              <a:rPr lang="en-US" sz="2000" b="1" dirty="0" smtClean="0">
                <a:latin typeface="Century Gothic" pitchFamily="34" charset="0"/>
                <a:cs typeface="Arial" pitchFamily="34" charset="0"/>
                <a:sym typeface="Arial Bold" pitchFamily="-65" charset="0"/>
              </a:rPr>
              <a:t>WorkCover Tasmania Board</a:t>
            </a:r>
            <a:endParaRPr lang="en-AU" sz="2000" dirty="0">
              <a:latin typeface="Century Gothic" pitchFamily="34" charset="0"/>
              <a:cs typeface="Arial" pitchFamily="34" charset="0"/>
            </a:endParaRPr>
          </a:p>
          <a:p>
            <a:pPr algn="ctr"/>
            <a:endParaRPr lang="en-US" sz="1000" i="1" dirty="0">
              <a:latin typeface="Century Gothic" pitchFamily="34" charset="0"/>
            </a:endParaRPr>
          </a:p>
          <a:p>
            <a:pPr algn="ctr"/>
            <a:r>
              <a:rPr lang="en-US" sz="1000" i="1" dirty="0">
                <a:latin typeface="Century Gothic" pitchFamily="34" charset="0"/>
              </a:rPr>
              <a:t>This presentation has been prepared for the Actuaries Institute </a:t>
            </a:r>
            <a:r>
              <a:rPr lang="en-AU" sz="1000" i="1" dirty="0" smtClean="0">
                <a:latin typeface="Century Gothic" pitchFamily="34" charset="0"/>
              </a:rPr>
              <a:t>2013 Injury Schemes</a:t>
            </a:r>
            <a:r>
              <a:rPr lang="en-AU" sz="1000" i="1" baseline="0" dirty="0" smtClean="0">
                <a:latin typeface="Century Gothic" pitchFamily="34" charset="0"/>
              </a:rPr>
              <a:t> Seminar</a:t>
            </a:r>
            <a:r>
              <a:rPr lang="en-AU" sz="1000" i="1" dirty="0" smtClean="0">
                <a:latin typeface="Century Gothic" pitchFamily="34" charset="0"/>
              </a:rPr>
              <a:t>.</a:t>
            </a:r>
            <a:r>
              <a:rPr lang="en-AU" sz="1000" dirty="0" smtClean="0">
                <a:latin typeface="Century Gothic" pitchFamily="34" charset="0"/>
              </a:rPr>
              <a:t> </a:t>
            </a:r>
            <a:endParaRPr lang="en-AU" sz="1000" dirty="0">
              <a:latin typeface="Century Gothic" pitchFamily="34" charset="0"/>
            </a:endParaRPr>
          </a:p>
          <a:p>
            <a:pPr algn="ctr"/>
            <a:r>
              <a:rPr lang="en-AU" sz="1000" i="1" dirty="0">
                <a:latin typeface="Century Gothic" pitchFamily="34" charset="0"/>
              </a:rPr>
              <a:t>The Institute Council wishes it to be understood that opinions put forward herein are not necessarily those of the Institute and the Council is not responsible for those opinions.</a:t>
            </a:r>
            <a:endParaRPr lang="en-AU" sz="1000" dirty="0">
              <a:latin typeface="Century Gothic" pitchFamily="34" charset="0"/>
            </a:endParaRPr>
          </a:p>
          <a:p>
            <a:endParaRPr lang="en-AU" sz="3000" dirty="0">
              <a:solidFill>
                <a:srgbClr val="066A9D"/>
              </a:solidFill>
              <a:latin typeface="55 Helvetica Roman" pitchFamily="-48" charset="0"/>
            </a:endParaRPr>
          </a:p>
        </p:txBody>
      </p:sp>
    </p:spTree>
    <p:extLst>
      <p:ext uri="{BB962C8B-B14F-4D97-AF65-F5344CB8AC3E}">
        <p14:creationId xmlns:p14="http://schemas.microsoft.com/office/powerpoint/2010/main" val="3958877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029" y="626515"/>
            <a:ext cx="8162014" cy="446912"/>
          </a:xfrm>
        </p:spPr>
        <p:txBody>
          <a:bodyPr>
            <a:normAutofit fontScale="90000"/>
          </a:bodyPr>
          <a:lstStyle/>
          <a:p>
            <a:pPr algn="l"/>
            <a:r>
              <a:rPr lang="en-AU" dirty="0" smtClean="0"/>
              <a:t>Claim payments (cont’d)</a:t>
            </a:r>
            <a:endParaRPr lang="en-AU" dirty="0"/>
          </a:p>
        </p:txBody>
      </p:sp>
      <p:sp>
        <p:nvSpPr>
          <p:cNvPr id="3" name="Content Placeholder 2"/>
          <p:cNvSpPr>
            <a:spLocks noGrp="1"/>
          </p:cNvSpPr>
          <p:nvPr>
            <p:ph idx="1"/>
          </p:nvPr>
        </p:nvSpPr>
        <p:spPr>
          <a:xfrm>
            <a:off x="445272" y="1003496"/>
            <a:ext cx="8229600" cy="3394472"/>
          </a:xfrm>
        </p:spPr>
        <p:txBody>
          <a:bodyPr/>
          <a:lstStyle/>
          <a:p>
            <a:pPr>
              <a:spcBef>
                <a:spcPts val="0"/>
              </a:spcBef>
              <a:spcAft>
                <a:spcPts val="600"/>
              </a:spcAft>
              <a:buFont typeface="Wingdings" pitchFamily="2" charset="2"/>
              <a:buChar char="§"/>
              <a:defRPr/>
            </a:pPr>
            <a:r>
              <a:rPr lang="en-AU" sz="2000" dirty="0" smtClean="0"/>
              <a:t>After some stability in lump sum and legal costs, both payment types were considerably higher in 2012/13</a:t>
            </a:r>
          </a:p>
          <a:p>
            <a:pPr>
              <a:spcBef>
                <a:spcPts val="0"/>
              </a:spcBef>
              <a:spcAft>
                <a:spcPts val="600"/>
              </a:spcAft>
              <a:buFont typeface="Wingdings" pitchFamily="2" charset="2"/>
              <a:buChar char="§"/>
              <a:defRPr/>
            </a:pPr>
            <a:r>
              <a:rPr lang="en-AU" sz="2000" dirty="0" smtClean="0"/>
              <a:t>Lump sums impacted by some very large payments in the year</a:t>
            </a:r>
          </a:p>
          <a:p>
            <a:pPr>
              <a:spcBef>
                <a:spcPts val="0"/>
              </a:spcBef>
              <a:spcAft>
                <a:spcPts val="600"/>
              </a:spcAft>
              <a:defRPr/>
            </a:pPr>
            <a:r>
              <a:rPr lang="en-AU" sz="2000" dirty="0" smtClean="0"/>
              <a:t>There is also a timing impact due to the 2009 amendments</a:t>
            </a:r>
          </a:p>
          <a:p>
            <a:pPr lvl="1">
              <a:spcBef>
                <a:spcPts val="0"/>
              </a:spcBef>
              <a:spcAft>
                <a:spcPts val="600"/>
              </a:spcAft>
              <a:defRPr/>
            </a:pPr>
            <a:r>
              <a:rPr lang="en-AU" sz="2000" dirty="0" smtClean="0"/>
              <a:t>Redemptions delayed due to the two year rule that is only now being reached</a:t>
            </a:r>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10</a:t>
            </a:fld>
            <a:endParaRPr lang="en-US" dirty="0"/>
          </a:p>
        </p:txBody>
      </p:sp>
      <p:pic>
        <p:nvPicPr>
          <p:cNvPr id="6" name="Picture 5"/>
          <p:cNvPicPr/>
          <p:nvPr>
            <p:extLst>
              <p:ext uri="{D42A27DB-BD31-4B8C-83A1-F6EECF244321}">
                <p14:modId xmlns:p14="http://schemas.microsoft.com/office/powerpoint/2010/main" val="3352609209"/>
              </p:ext>
            </p:extLst>
          </p:nvPr>
        </p:nvPicPr>
        <p:blipFill>
          <a:blip r:embed="rId3"/>
          <a:stretch>
            <a:fillRect/>
          </a:stretch>
        </p:blipFill>
        <p:spPr>
          <a:xfrm>
            <a:off x="209549" y="3363401"/>
            <a:ext cx="8672057" cy="1836053"/>
          </a:xfrm>
          <a:prstGeom prst="rect">
            <a:avLst/>
          </a:prstGeom>
        </p:spPr>
      </p:pic>
    </p:spTree>
    <p:extLst>
      <p:ext uri="{BB962C8B-B14F-4D97-AF65-F5344CB8AC3E}">
        <p14:creationId xmlns:p14="http://schemas.microsoft.com/office/powerpoint/2010/main" val="4033893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14" y="531099"/>
            <a:ext cx="8129586" cy="605938"/>
          </a:xfrm>
        </p:spPr>
        <p:txBody>
          <a:bodyPr>
            <a:normAutofit/>
          </a:bodyPr>
          <a:lstStyle/>
          <a:p>
            <a:pPr algn="l"/>
            <a:r>
              <a:rPr lang="en-AU" dirty="0" smtClean="0"/>
              <a:t>Lump sum numbers</a:t>
            </a:r>
            <a:endParaRPr lang="en-AU" dirty="0"/>
          </a:p>
        </p:txBody>
      </p:sp>
      <p:sp>
        <p:nvSpPr>
          <p:cNvPr id="3" name="Content Placeholder 2"/>
          <p:cNvSpPr>
            <a:spLocks noGrp="1"/>
          </p:cNvSpPr>
          <p:nvPr>
            <p:ph idx="1"/>
          </p:nvPr>
        </p:nvSpPr>
        <p:spPr>
          <a:xfrm>
            <a:off x="353682" y="1085980"/>
            <a:ext cx="8282318" cy="3642464"/>
          </a:xfrm>
        </p:spPr>
        <p:txBody>
          <a:bodyPr/>
          <a:lstStyle/>
          <a:p>
            <a:pPr marL="342900" lvl="1" indent="-342900">
              <a:buSzPct val="125000"/>
              <a:buFont typeface="Wingdings" pitchFamily="2" charset="2"/>
              <a:buChar char="§"/>
            </a:pPr>
            <a:r>
              <a:rPr lang="en-AU" sz="2000" dirty="0" smtClean="0"/>
              <a:t>The number of redemptions has decreased in the first two years following accident – catch up is now evident</a:t>
            </a:r>
          </a:p>
          <a:p>
            <a:pPr marL="342900" lvl="1" indent="-342900">
              <a:buSzPct val="125000"/>
              <a:buFont typeface="Wingdings" pitchFamily="2" charset="2"/>
              <a:buChar char="§"/>
            </a:pPr>
            <a:r>
              <a:rPr lang="en-AU" sz="2000" dirty="0" smtClean="0"/>
              <a:t>Offsetting this, the number of impairment benefits have increased</a:t>
            </a:r>
          </a:p>
          <a:p>
            <a:pPr marL="342900" lvl="1" indent="-342900">
              <a:buSzPct val="125000"/>
              <a:buFont typeface="Wingdings" pitchFamily="2" charset="2"/>
              <a:buChar char="§"/>
            </a:pPr>
            <a:r>
              <a:rPr lang="en-AU" sz="2000" dirty="0" smtClean="0"/>
              <a:t>Potentially reflects claimants receiving their impairment benefit in advance of the redemption</a:t>
            </a:r>
            <a:endParaRPr lang="en-AU" sz="2000"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11</a:t>
            </a:fld>
            <a:endParaRPr lang="en-US" dirty="0"/>
          </a:p>
        </p:txBody>
      </p:sp>
      <p:pic>
        <p:nvPicPr>
          <p:cNvPr id="6" name="Picture 5"/>
          <p:cNvPicPr/>
          <p:nvPr>
            <p:extLst>
              <p:ext uri="{D42A27DB-BD31-4B8C-83A1-F6EECF244321}">
                <p14:modId xmlns:p14="http://schemas.microsoft.com/office/powerpoint/2010/main" val="2662810769"/>
              </p:ext>
            </p:extLst>
          </p:nvPr>
        </p:nvPicPr>
        <p:blipFill>
          <a:blip r:embed="rId3"/>
          <a:stretch>
            <a:fillRect/>
          </a:stretch>
        </p:blipFill>
        <p:spPr>
          <a:xfrm>
            <a:off x="166978" y="3116911"/>
            <a:ext cx="4252624" cy="1611533"/>
          </a:xfrm>
          <a:prstGeom prst="rect">
            <a:avLst/>
          </a:prstGeom>
        </p:spPr>
      </p:pic>
      <p:pic>
        <p:nvPicPr>
          <p:cNvPr id="5" name="Picture 4"/>
          <p:cNvPicPr/>
          <p:nvPr>
            <p:extLst>
              <p:ext uri="{D42A27DB-BD31-4B8C-83A1-F6EECF244321}">
                <p14:modId xmlns:p14="http://schemas.microsoft.com/office/powerpoint/2010/main" val="1661236941"/>
              </p:ext>
            </p:extLst>
          </p:nvPr>
        </p:nvPicPr>
        <p:blipFill>
          <a:blip r:embed="rId4"/>
          <a:stretch>
            <a:fillRect/>
          </a:stretch>
        </p:blipFill>
        <p:spPr>
          <a:xfrm>
            <a:off x="4419602" y="3116912"/>
            <a:ext cx="4621030" cy="1611532"/>
          </a:xfrm>
          <a:prstGeom prst="rect">
            <a:avLst/>
          </a:prstGeom>
        </p:spPr>
      </p:pic>
    </p:spTree>
    <p:extLst>
      <p:ext uri="{BB962C8B-B14F-4D97-AF65-F5344CB8AC3E}">
        <p14:creationId xmlns:p14="http://schemas.microsoft.com/office/powerpoint/2010/main" val="485212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979"/>
            <a:ext cx="8229600" cy="271983"/>
          </a:xfrm>
        </p:spPr>
        <p:txBody>
          <a:bodyPr>
            <a:normAutofit fontScale="90000"/>
          </a:bodyPr>
          <a:lstStyle/>
          <a:p>
            <a:r>
              <a:rPr lang="en-AU" dirty="0" smtClean="0"/>
              <a:t>Premium </a:t>
            </a:r>
            <a:r>
              <a:rPr lang="en-AU" dirty="0"/>
              <a:t>r</a:t>
            </a:r>
            <a:r>
              <a:rPr lang="en-AU" dirty="0" smtClean="0"/>
              <a:t>ates</a:t>
            </a:r>
            <a:endParaRPr lang="en-AU" dirty="0"/>
          </a:p>
        </p:txBody>
      </p:sp>
      <p:sp>
        <p:nvSpPr>
          <p:cNvPr id="6" name="Content Placeholder 2"/>
          <p:cNvSpPr txBox="1">
            <a:spLocks/>
          </p:cNvSpPr>
          <p:nvPr/>
        </p:nvSpPr>
        <p:spPr>
          <a:xfrm>
            <a:off x="457200" y="985962"/>
            <a:ext cx="8229600" cy="704102"/>
          </a:xfrm>
          <a:prstGeom prst="rect">
            <a:avLst/>
          </a:prstGeom>
        </p:spPr>
        <p:txBody>
          <a:bodyPr vert="horz" lIns="91440" tIns="45720" rIns="91440" bIns="45720" rtlCol="0">
            <a:noAutofit/>
          </a:bodyPr>
          <a:lstStyle>
            <a:lvl1pPr marL="342900" indent="-342900" algn="l" defTabSz="457200" rtl="0" eaLnBrk="1" latinLnBrk="0" hangingPunct="1">
              <a:spcBef>
                <a:spcPts val="0"/>
              </a:spcBef>
              <a:spcAft>
                <a:spcPts val="1800"/>
              </a:spcAft>
              <a:buSzPct val="125000"/>
              <a:buFontTx/>
              <a:buBlip>
                <a:blip r:embed="rId3"/>
              </a:buBlip>
              <a:defRPr sz="2200" kern="1200">
                <a:solidFill>
                  <a:schemeClr val="tx1"/>
                </a:solidFill>
                <a:latin typeface="Arial" pitchFamily="34" charset="0"/>
                <a:ea typeface="+mn-ea"/>
                <a:cs typeface="Arial" pitchFamily="34" charset="0"/>
              </a:defRPr>
            </a:lvl1pPr>
            <a:lvl2pPr marL="1036638" indent="-285750" algn="l" defTabSz="457200" rtl="0" eaLnBrk="1" latinLnBrk="0" hangingPunct="1">
              <a:spcBef>
                <a:spcPts val="0"/>
              </a:spcBef>
              <a:spcAft>
                <a:spcPts val="1800"/>
              </a:spcAft>
              <a:buSzPct val="100000"/>
              <a:buFontTx/>
              <a:buBlip>
                <a:blip r:embed="rId4"/>
              </a:buBlip>
              <a:defRPr sz="2200" kern="1200">
                <a:solidFill>
                  <a:schemeClr val="tx1"/>
                </a:solidFill>
                <a:latin typeface="Arial" pitchFamily="34" charset="0"/>
                <a:ea typeface="+mn-ea"/>
                <a:cs typeface="Arial" pitchFamily="34" charset="0"/>
              </a:defRPr>
            </a:lvl2pPr>
            <a:lvl3pPr marL="1262063" indent="-228600" algn="l" defTabSz="457200" rtl="0" eaLnBrk="1" latinLnBrk="0" hangingPunct="1">
              <a:spcBef>
                <a:spcPts val="0"/>
              </a:spcBef>
              <a:spcAft>
                <a:spcPts val="1800"/>
              </a:spcAft>
              <a:buSzPct val="150000"/>
              <a:buFontTx/>
              <a:buBlip>
                <a:blip r:embed="rId5"/>
              </a:buBlip>
              <a:defRPr sz="22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buFont typeface="Wingdings" pitchFamily="2" charset="2"/>
              <a:buChar char="§"/>
            </a:pPr>
            <a:r>
              <a:rPr lang="en-AU" sz="2000" dirty="0" smtClean="0"/>
              <a:t>Suggested premium rates have increased by 4% p.a. since 2010/11 while achieved rates have increased 5% p.a.</a:t>
            </a:r>
          </a:p>
          <a:p>
            <a:pPr>
              <a:spcAft>
                <a:spcPts val="600"/>
              </a:spcAft>
              <a:buFont typeface="Wingdings" pitchFamily="2" charset="2"/>
              <a:buChar char="§"/>
            </a:pPr>
            <a:r>
              <a:rPr lang="en-AU" sz="2000" dirty="0" smtClean="0"/>
              <a:t>Achieved rates remain around 20% below suggested rates</a:t>
            </a:r>
            <a:endParaRPr lang="en-AU" sz="2000"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12</a:t>
            </a:fld>
            <a:endParaRPr lang="en-US" dirty="0"/>
          </a:p>
        </p:txBody>
      </p:sp>
      <p:pic>
        <p:nvPicPr>
          <p:cNvPr id="5" name="Picture 4"/>
          <p:cNvPicPr/>
          <p:nvPr>
            <p:extLst>
              <p:ext uri="{D42A27DB-BD31-4B8C-83A1-F6EECF244321}">
                <p14:modId xmlns:p14="http://schemas.microsoft.com/office/powerpoint/2010/main" val="3821791328"/>
              </p:ext>
            </p:extLst>
          </p:nvPr>
        </p:nvPicPr>
        <p:blipFill>
          <a:blip r:embed="rId6"/>
          <a:stretch>
            <a:fillRect/>
          </a:stretch>
        </p:blipFill>
        <p:spPr>
          <a:xfrm>
            <a:off x="691763" y="2148915"/>
            <a:ext cx="7315358" cy="2579529"/>
          </a:xfrm>
          <a:prstGeom prst="rect">
            <a:avLst/>
          </a:prstGeom>
        </p:spPr>
      </p:pic>
    </p:spTree>
    <p:extLst>
      <p:ext uri="{BB962C8B-B14F-4D97-AF65-F5344CB8AC3E}">
        <p14:creationId xmlns:p14="http://schemas.microsoft.com/office/powerpoint/2010/main" val="3813048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834" y="564542"/>
            <a:ext cx="8158853" cy="536927"/>
          </a:xfrm>
        </p:spPr>
        <p:txBody>
          <a:bodyPr/>
          <a:lstStyle/>
          <a:p>
            <a:pPr algn="l"/>
            <a:r>
              <a:rPr lang="en-AU" dirty="0" smtClean="0"/>
              <a:t>Implications for profitability</a:t>
            </a:r>
            <a:endParaRPr lang="en-AU" dirty="0"/>
          </a:p>
        </p:txBody>
      </p:sp>
      <p:sp>
        <p:nvSpPr>
          <p:cNvPr id="6" name="Content Placeholder 2"/>
          <p:cNvSpPr txBox="1">
            <a:spLocks/>
          </p:cNvSpPr>
          <p:nvPr/>
        </p:nvSpPr>
        <p:spPr>
          <a:xfrm>
            <a:off x="446087" y="1026002"/>
            <a:ext cx="8229600" cy="704102"/>
          </a:xfrm>
          <a:prstGeom prst="rect">
            <a:avLst/>
          </a:prstGeom>
        </p:spPr>
        <p:txBody>
          <a:bodyPr vert="horz" lIns="91440" tIns="45720" rIns="91440" bIns="45720" rtlCol="0">
            <a:noAutofit/>
          </a:bodyPr>
          <a:lstStyle>
            <a:lvl1pPr marL="342900" indent="-342900" algn="l" defTabSz="457200" rtl="0" eaLnBrk="1" latinLnBrk="0" hangingPunct="1">
              <a:spcBef>
                <a:spcPts val="0"/>
              </a:spcBef>
              <a:spcAft>
                <a:spcPts val="1800"/>
              </a:spcAft>
              <a:buSzPct val="125000"/>
              <a:buFontTx/>
              <a:buBlip>
                <a:blip r:embed="rId3"/>
              </a:buBlip>
              <a:defRPr sz="2200" kern="1200">
                <a:solidFill>
                  <a:schemeClr val="tx1"/>
                </a:solidFill>
                <a:latin typeface="Arial" pitchFamily="34" charset="0"/>
                <a:ea typeface="+mn-ea"/>
                <a:cs typeface="Arial" pitchFamily="34" charset="0"/>
              </a:defRPr>
            </a:lvl1pPr>
            <a:lvl2pPr marL="1036638" indent="-285750" algn="l" defTabSz="457200" rtl="0" eaLnBrk="1" latinLnBrk="0" hangingPunct="1">
              <a:spcBef>
                <a:spcPts val="0"/>
              </a:spcBef>
              <a:spcAft>
                <a:spcPts val="1800"/>
              </a:spcAft>
              <a:buSzPct val="100000"/>
              <a:buFontTx/>
              <a:buBlip>
                <a:blip r:embed="rId4"/>
              </a:buBlip>
              <a:defRPr sz="2200" kern="1200">
                <a:solidFill>
                  <a:schemeClr val="tx1"/>
                </a:solidFill>
                <a:latin typeface="Arial" pitchFamily="34" charset="0"/>
                <a:ea typeface="+mn-ea"/>
                <a:cs typeface="Arial" pitchFamily="34" charset="0"/>
              </a:defRPr>
            </a:lvl2pPr>
            <a:lvl3pPr marL="1262063" indent="-228600" algn="l" defTabSz="457200" rtl="0" eaLnBrk="1" latinLnBrk="0" hangingPunct="1">
              <a:spcBef>
                <a:spcPts val="0"/>
              </a:spcBef>
              <a:spcAft>
                <a:spcPts val="1800"/>
              </a:spcAft>
              <a:buSzPct val="150000"/>
              <a:buFontTx/>
              <a:buBlip>
                <a:blip r:embed="rId5"/>
              </a:buBlip>
              <a:defRPr sz="22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2000" dirty="0" smtClean="0"/>
              <a:t>While achieved premium rates have increased, the scheme actuaries estimate that insurers (as a whole) continue to make losses on this business</a:t>
            </a:r>
            <a:endParaRPr lang="en-AU" sz="2000" dirty="0"/>
          </a:p>
        </p:txBody>
      </p:sp>
      <p:sp>
        <p:nvSpPr>
          <p:cNvPr id="3" name="Slide Number Placeholder 2"/>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13</a:t>
            </a:fld>
            <a:endParaRPr lang="en-US" dirty="0"/>
          </a:p>
        </p:txBody>
      </p:sp>
      <p:pic>
        <p:nvPicPr>
          <p:cNvPr id="4" name="Picture 3"/>
          <p:cNvPicPr/>
          <p:nvPr>
            <p:extLst>
              <p:ext uri="{D42A27DB-BD31-4B8C-83A1-F6EECF244321}">
                <p14:modId xmlns:p14="http://schemas.microsoft.com/office/powerpoint/2010/main" val="4240403220"/>
              </p:ext>
            </p:extLst>
          </p:nvPr>
        </p:nvPicPr>
        <p:blipFill>
          <a:blip r:embed="rId6"/>
          <a:stretch>
            <a:fillRect/>
          </a:stretch>
        </p:blipFill>
        <p:spPr>
          <a:xfrm>
            <a:off x="1144588" y="2015728"/>
            <a:ext cx="6650037" cy="3127772"/>
          </a:xfrm>
          <a:prstGeom prst="rect">
            <a:avLst/>
          </a:prstGeom>
        </p:spPr>
      </p:pic>
    </p:spTree>
    <p:extLst>
      <p:ext uri="{BB962C8B-B14F-4D97-AF65-F5344CB8AC3E}">
        <p14:creationId xmlns:p14="http://schemas.microsoft.com/office/powerpoint/2010/main" val="3068174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15675"/>
            <a:ext cx="6982859" cy="685800"/>
          </a:xfrm>
        </p:spPr>
        <p:txBody>
          <a:bodyPr>
            <a:normAutofit fontScale="90000"/>
          </a:bodyPr>
          <a:lstStyle/>
          <a:p>
            <a:r>
              <a:rPr lang="en-AU" dirty="0" smtClean="0"/>
              <a:t>Asbestos Compensation Fund</a:t>
            </a:r>
            <a:endParaRPr lang="en-AU" dirty="0"/>
          </a:p>
        </p:txBody>
      </p:sp>
    </p:spTree>
    <p:extLst>
      <p:ext uri="{BB962C8B-B14F-4D97-AF65-F5344CB8AC3E}">
        <p14:creationId xmlns:p14="http://schemas.microsoft.com/office/powerpoint/2010/main" val="3015454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Asbestos </a:t>
            </a:r>
            <a:r>
              <a:rPr lang="en-AU" sz="3600" dirty="0"/>
              <a:t>Compensation Fund</a:t>
            </a:r>
            <a:endParaRPr lang="en-AU" dirty="0"/>
          </a:p>
        </p:txBody>
      </p:sp>
      <p:sp>
        <p:nvSpPr>
          <p:cNvPr id="3" name="Content Placeholder 2"/>
          <p:cNvSpPr>
            <a:spLocks noGrp="1"/>
          </p:cNvSpPr>
          <p:nvPr>
            <p:ph idx="1"/>
          </p:nvPr>
        </p:nvSpPr>
        <p:spPr>
          <a:xfrm>
            <a:off x="453224" y="1418812"/>
            <a:ext cx="8229600" cy="3394472"/>
          </a:xfrm>
        </p:spPr>
        <p:txBody>
          <a:bodyPr>
            <a:normAutofit fontScale="92500" lnSpcReduction="20000"/>
          </a:bodyPr>
          <a:lstStyle/>
          <a:p>
            <a:pPr marL="0" indent="0">
              <a:spcAft>
                <a:spcPts val="600"/>
              </a:spcAft>
              <a:buNone/>
            </a:pPr>
            <a:r>
              <a:rPr lang="en-AU" sz="2000" dirty="0" smtClean="0"/>
              <a:t>Established on 1 October 2011 </a:t>
            </a:r>
            <a:endParaRPr lang="en-AU" sz="2000" dirty="0"/>
          </a:p>
          <a:p>
            <a:pPr marL="0" lvl="1" indent="0">
              <a:spcAft>
                <a:spcPts val="600"/>
              </a:spcAft>
              <a:buSzPct val="125000"/>
              <a:buNone/>
            </a:pPr>
            <a:r>
              <a:rPr lang="en-AU" sz="2000" dirty="0" smtClean="0"/>
              <a:t>Insurers, self insurers and the Tasmanian State Service pay a levy of 4</a:t>
            </a:r>
            <a:r>
              <a:rPr lang="en-AU" sz="2000" dirty="0"/>
              <a:t>% </a:t>
            </a:r>
            <a:r>
              <a:rPr lang="en-AU" sz="2000" dirty="0" smtClean="0"/>
              <a:t>of premium to </a:t>
            </a:r>
            <a:r>
              <a:rPr lang="en-AU" sz="2000" dirty="0"/>
              <a:t>pay for the Fund</a:t>
            </a:r>
          </a:p>
          <a:p>
            <a:pPr>
              <a:spcAft>
                <a:spcPts val="600"/>
              </a:spcAft>
            </a:pPr>
            <a:r>
              <a:rPr lang="en-AU" dirty="0" smtClean="0"/>
              <a:t>58 </a:t>
            </a:r>
            <a:r>
              <a:rPr lang="en-AU" dirty="0"/>
              <a:t>claims </a:t>
            </a:r>
            <a:r>
              <a:rPr lang="en-AU" dirty="0" smtClean="0"/>
              <a:t>reported since inception</a:t>
            </a:r>
            <a:endParaRPr lang="en-AU" dirty="0"/>
          </a:p>
          <a:p>
            <a:pPr lvl="1">
              <a:spcAft>
                <a:spcPts val="600"/>
              </a:spcAft>
            </a:pPr>
            <a:r>
              <a:rPr lang="en-AU" sz="1600" dirty="0"/>
              <a:t>34 claims </a:t>
            </a:r>
            <a:r>
              <a:rPr lang="en-AU" sz="1600" dirty="0" smtClean="0"/>
              <a:t>accepted</a:t>
            </a:r>
          </a:p>
          <a:p>
            <a:pPr lvl="2">
              <a:spcAft>
                <a:spcPts val="600"/>
              </a:spcAft>
            </a:pPr>
            <a:r>
              <a:rPr lang="en-AU" sz="1600" dirty="0" smtClean="0"/>
              <a:t>19 </a:t>
            </a:r>
            <a:r>
              <a:rPr lang="en-AU" sz="1600" dirty="0"/>
              <a:t>‘</a:t>
            </a:r>
            <a:r>
              <a:rPr lang="en-AU" sz="1600" dirty="0" smtClean="0"/>
              <a:t>new’ </a:t>
            </a:r>
            <a:r>
              <a:rPr lang="en-AU" sz="1600" dirty="0"/>
              <a:t>claims, 15 ‘backlog’ claims (i.e. diagnosed prior to Scheme commencement)</a:t>
            </a:r>
          </a:p>
          <a:p>
            <a:pPr lvl="1">
              <a:spcAft>
                <a:spcPts val="600"/>
              </a:spcAft>
            </a:pPr>
            <a:r>
              <a:rPr lang="en-AU" sz="1600" dirty="0"/>
              <a:t>15 </a:t>
            </a:r>
            <a:r>
              <a:rPr lang="en-AU" sz="1600" dirty="0" smtClean="0"/>
              <a:t>claims assessed as less </a:t>
            </a:r>
            <a:r>
              <a:rPr lang="en-AU" sz="1600" dirty="0"/>
              <a:t>than 10% WPI and therefore not </a:t>
            </a:r>
            <a:r>
              <a:rPr lang="en-AU" sz="1600" dirty="0" smtClean="0"/>
              <a:t>eligible </a:t>
            </a:r>
            <a:r>
              <a:rPr lang="en-AU" sz="1600" dirty="0"/>
              <a:t>for </a:t>
            </a:r>
            <a:r>
              <a:rPr lang="en-AU" sz="1600" dirty="0" smtClean="0"/>
              <a:t>compensation;  these claimants’ diseases may develop such that WPI exceeds 10% in the future</a:t>
            </a:r>
            <a:endParaRPr lang="en-AU" sz="1600" dirty="0"/>
          </a:p>
          <a:p>
            <a:pPr lvl="1">
              <a:spcAft>
                <a:spcPts val="600"/>
              </a:spcAft>
            </a:pPr>
            <a:r>
              <a:rPr lang="en-AU" sz="1600" dirty="0"/>
              <a:t>6 ineligible for </a:t>
            </a:r>
            <a:r>
              <a:rPr lang="en-AU" sz="1600" dirty="0" smtClean="0"/>
              <a:t>compensation and 3 </a:t>
            </a:r>
            <a:r>
              <a:rPr lang="en-AU" sz="1600" dirty="0"/>
              <a:t>reported with incomplete </a:t>
            </a:r>
            <a:r>
              <a:rPr lang="en-AU" sz="1600" dirty="0" smtClean="0"/>
              <a:t>information</a:t>
            </a:r>
            <a:endParaRPr lang="en-AU" sz="1600" dirty="0"/>
          </a:p>
          <a:p>
            <a:pPr>
              <a:spcAft>
                <a:spcPts val="600"/>
              </a:spcAft>
            </a:pPr>
            <a:r>
              <a:rPr lang="en-AU" dirty="0" smtClean="0"/>
              <a:t>About 2/3rds of accepted claims </a:t>
            </a:r>
            <a:r>
              <a:rPr lang="en-AU" dirty="0"/>
              <a:t>were </a:t>
            </a:r>
            <a:r>
              <a:rPr lang="en-AU" dirty="0" smtClean="0"/>
              <a:t>‘fatal’ i.e. mesothelioma and lung cancer</a:t>
            </a:r>
            <a:endParaRPr lang="en-AU"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15</a:t>
            </a:fld>
            <a:endParaRPr lang="en-US" dirty="0"/>
          </a:p>
        </p:txBody>
      </p:sp>
    </p:spTree>
    <p:extLst>
      <p:ext uri="{BB962C8B-B14F-4D97-AF65-F5344CB8AC3E}">
        <p14:creationId xmlns:p14="http://schemas.microsoft.com/office/powerpoint/2010/main" val="718720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63" y="667154"/>
            <a:ext cx="8686801" cy="800075"/>
          </a:xfrm>
        </p:spPr>
        <p:txBody>
          <a:bodyPr>
            <a:normAutofit/>
          </a:bodyPr>
          <a:lstStyle/>
          <a:p>
            <a:r>
              <a:rPr lang="en-AU" sz="3600" dirty="0" smtClean="0"/>
              <a:t>Asbestos </a:t>
            </a:r>
            <a:r>
              <a:rPr lang="en-AU" sz="3600" dirty="0"/>
              <a:t>Compensation </a:t>
            </a:r>
            <a:r>
              <a:rPr lang="en-AU" sz="3600" dirty="0" smtClean="0"/>
              <a:t>Fund (cont’d)</a:t>
            </a:r>
            <a:endParaRPr lang="en-AU" dirty="0"/>
          </a:p>
        </p:txBody>
      </p:sp>
      <p:sp>
        <p:nvSpPr>
          <p:cNvPr id="3" name="Content Placeholder 2"/>
          <p:cNvSpPr>
            <a:spLocks noGrp="1"/>
          </p:cNvSpPr>
          <p:nvPr>
            <p:ph idx="1"/>
          </p:nvPr>
        </p:nvSpPr>
        <p:spPr/>
        <p:txBody>
          <a:bodyPr/>
          <a:lstStyle/>
          <a:p>
            <a:pPr>
              <a:spcAft>
                <a:spcPts val="600"/>
              </a:spcAft>
              <a:buFont typeface="Wingdings" pitchFamily="2" charset="2"/>
              <a:buChar char="§"/>
            </a:pPr>
            <a:r>
              <a:rPr lang="en-AU" dirty="0" smtClean="0"/>
              <a:t>Just over $10 </a:t>
            </a:r>
            <a:r>
              <a:rPr lang="en-AU" dirty="0"/>
              <a:t>million </a:t>
            </a:r>
            <a:r>
              <a:rPr lang="en-AU" dirty="0" smtClean="0"/>
              <a:t>paid </a:t>
            </a:r>
            <a:r>
              <a:rPr lang="en-AU" dirty="0"/>
              <a:t>by the Fund </a:t>
            </a:r>
            <a:r>
              <a:rPr lang="en-AU" dirty="0" smtClean="0"/>
              <a:t>by 30 </a:t>
            </a:r>
            <a:r>
              <a:rPr lang="en-AU" dirty="0"/>
              <a:t>June </a:t>
            </a:r>
            <a:r>
              <a:rPr lang="en-AU" dirty="0" smtClean="0"/>
              <a:t>2013</a:t>
            </a:r>
          </a:p>
          <a:p>
            <a:pPr>
              <a:spcAft>
                <a:spcPts val="600"/>
              </a:spcAft>
              <a:buFont typeface="Wingdings" pitchFamily="2" charset="2"/>
              <a:buChar char="§"/>
            </a:pPr>
            <a:r>
              <a:rPr lang="en-AU" dirty="0" smtClean="0"/>
              <a:t>Almost all of this (98%) is in respect of lump sum payments and funeral benefits</a:t>
            </a:r>
          </a:p>
          <a:p>
            <a:pPr>
              <a:spcAft>
                <a:spcPts val="600"/>
              </a:spcAft>
              <a:buFont typeface="Wingdings" pitchFamily="2" charset="2"/>
              <a:buChar char="§"/>
            </a:pPr>
            <a:r>
              <a:rPr lang="en-AU" dirty="0" smtClean="0"/>
              <a:t>Very little has been paid in medicals or weekly benefits</a:t>
            </a:r>
          </a:p>
          <a:p>
            <a:pPr marL="0" indent="0">
              <a:buNone/>
            </a:pPr>
            <a:endParaRPr lang="en-AU"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16</a:t>
            </a:fld>
            <a:endParaRPr lang="en-US" dirty="0"/>
          </a:p>
        </p:txBody>
      </p:sp>
    </p:spTree>
    <p:extLst>
      <p:ext uri="{BB962C8B-B14F-4D97-AF65-F5344CB8AC3E}">
        <p14:creationId xmlns:p14="http://schemas.microsoft.com/office/powerpoint/2010/main" val="107711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ChangeArrowheads="1"/>
          </p:cNvSpPr>
          <p:nvPr>
            <p:ph type="ctrTitle"/>
          </p:nvPr>
        </p:nvSpPr>
        <p:spPr>
          <a:xfrm>
            <a:off x="683568" y="1545636"/>
            <a:ext cx="8077200" cy="1255014"/>
          </a:xfrm>
        </p:spPr>
        <p:txBody>
          <a:bodyPr>
            <a:normAutofit fontScale="90000"/>
          </a:bodyPr>
          <a:lstStyle/>
          <a:p>
            <a:pPr algn="ctr"/>
            <a:r>
              <a:rPr lang="en-AU" sz="5400" dirty="0" smtClean="0">
                <a:solidFill>
                  <a:srgbClr val="F9821D"/>
                </a:solidFill>
                <a:latin typeface="Century Gothic" pitchFamily="34" charset="0"/>
              </a:rPr>
              <a:t>New WorkSafe Tasmania Initiatives</a:t>
            </a:r>
            <a:endParaRPr lang="en-US" sz="5400" dirty="0">
              <a:solidFill>
                <a:srgbClr val="F9821D"/>
              </a:solidFill>
              <a:latin typeface="Century Gothic" pitchFamily="34" charset="0"/>
            </a:endParaRPr>
          </a:p>
        </p:txBody>
      </p:sp>
    </p:spTree>
    <p:extLst>
      <p:ext uri="{BB962C8B-B14F-4D97-AF65-F5344CB8AC3E}">
        <p14:creationId xmlns:p14="http://schemas.microsoft.com/office/powerpoint/2010/main" val="2542907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397" y="723569"/>
            <a:ext cx="6334876" cy="341906"/>
          </a:xfrm>
          <a:prstGeom prst="rect">
            <a:avLst/>
          </a:prstGeom>
        </p:spPr>
        <p:txBody>
          <a:bodyPr>
            <a:normAutofit fontScale="90000"/>
          </a:bodyPr>
          <a:lstStyle/>
          <a:p>
            <a:pPr algn="l"/>
            <a:r>
              <a:rPr lang="en-AU" dirty="0" smtClean="0">
                <a:solidFill>
                  <a:srgbClr val="F9821D"/>
                </a:solidFill>
                <a:latin typeface="Century Gothic" pitchFamily="34" charset="0"/>
              </a:rPr>
              <a:t>Fair and Sustainable Project</a:t>
            </a:r>
            <a:endParaRPr lang="en-AU" dirty="0">
              <a:solidFill>
                <a:srgbClr val="F9821D"/>
              </a:solidFill>
              <a:latin typeface="Century Gothic" pitchFamily="34" charset="0"/>
            </a:endParaRPr>
          </a:p>
        </p:txBody>
      </p:sp>
      <p:sp>
        <p:nvSpPr>
          <p:cNvPr id="3" name="Content Placeholder 2"/>
          <p:cNvSpPr>
            <a:spLocks noGrp="1"/>
          </p:cNvSpPr>
          <p:nvPr>
            <p:ph idx="1"/>
          </p:nvPr>
        </p:nvSpPr>
        <p:spPr/>
        <p:txBody>
          <a:bodyPr/>
          <a:lstStyle/>
          <a:p>
            <a:pPr lvl="1"/>
            <a:endParaRPr lang="en-AU" smtClean="0"/>
          </a:p>
          <a:p>
            <a:pPr lvl="1"/>
            <a:endParaRPr lang="en-AU" smtClean="0"/>
          </a:p>
          <a:p>
            <a:endParaRPr lang="en-AU" dirty="0" smtClean="0"/>
          </a:p>
        </p:txBody>
      </p:sp>
      <p:sp>
        <p:nvSpPr>
          <p:cNvPr id="7" name="TextBox 6"/>
          <p:cNvSpPr txBox="1"/>
          <p:nvPr/>
        </p:nvSpPr>
        <p:spPr>
          <a:xfrm>
            <a:off x="381662" y="1084629"/>
            <a:ext cx="8134875" cy="4308872"/>
          </a:xfrm>
          <a:prstGeom prst="rect">
            <a:avLst/>
          </a:prstGeom>
          <a:noFill/>
        </p:spPr>
        <p:txBody>
          <a:bodyPr wrap="square" rtlCol="0">
            <a:spAutoFit/>
          </a:bodyPr>
          <a:lstStyle/>
          <a:p>
            <a:r>
              <a:rPr lang="en-AU" sz="1600" dirty="0" smtClean="0">
                <a:latin typeface="Century Gothic" pitchFamily="34" charset="0"/>
              </a:rPr>
              <a:t>The </a:t>
            </a:r>
            <a:r>
              <a:rPr lang="en-AU" sz="1600" dirty="0">
                <a:latin typeface="Century Gothic" pitchFamily="34" charset="0"/>
              </a:rPr>
              <a:t>WorkCover Tasmania Board has initiated a project to define what constitutes a sustainable premium range for fair levels of compensation for workers in the Tasmanian Workers Compensation </a:t>
            </a:r>
            <a:r>
              <a:rPr lang="en-AU" sz="1600" dirty="0" smtClean="0">
                <a:latin typeface="Century Gothic" pitchFamily="34" charset="0"/>
              </a:rPr>
              <a:t>Scheme</a:t>
            </a:r>
          </a:p>
          <a:p>
            <a:endParaRPr lang="en-AU" sz="1600" dirty="0">
              <a:latin typeface="Century Gothic" pitchFamily="34" charset="0"/>
            </a:endParaRPr>
          </a:p>
          <a:p>
            <a:pPr>
              <a:spcAft>
                <a:spcPts val="1200"/>
              </a:spcAft>
            </a:pPr>
            <a:r>
              <a:rPr lang="en-AU" sz="1600" dirty="0">
                <a:latin typeface="Century Gothic" pitchFamily="34" charset="0"/>
              </a:rPr>
              <a:t>The Fair and Sustainable Project</a:t>
            </a:r>
            <a:r>
              <a:rPr lang="en-AU" sz="1600">
                <a:latin typeface="Century Gothic" pitchFamily="34" charset="0"/>
              </a:rPr>
              <a:t>, </a:t>
            </a:r>
            <a:r>
              <a:rPr lang="en-AU" sz="1600" smtClean="0">
                <a:latin typeface="Century Gothic" pitchFamily="34" charset="0"/>
              </a:rPr>
              <a:t>will </a:t>
            </a:r>
            <a:r>
              <a:rPr lang="en-AU" sz="1600" dirty="0">
                <a:latin typeface="Century Gothic" pitchFamily="34" charset="0"/>
              </a:rPr>
              <a:t>assess and make recommendations on:  </a:t>
            </a:r>
          </a:p>
          <a:p>
            <a:pPr marL="285750" lvl="0" indent="-285750">
              <a:spcAft>
                <a:spcPts val="1200"/>
              </a:spcAft>
              <a:buFont typeface="Wingdings" pitchFamily="2" charset="2"/>
              <a:buChar char="§"/>
            </a:pPr>
            <a:r>
              <a:rPr lang="en-AU" sz="1600" dirty="0">
                <a:latin typeface="Century Gothic" pitchFamily="34" charset="0"/>
              </a:rPr>
              <a:t>what constitutes a sustainable workers compensation premium range for employers in the Tasmanian Workers Compensation </a:t>
            </a:r>
            <a:r>
              <a:rPr lang="en-AU" sz="1600" dirty="0" smtClean="0">
                <a:latin typeface="Century Gothic" pitchFamily="34" charset="0"/>
              </a:rPr>
              <a:t>Scheme?</a:t>
            </a:r>
            <a:endParaRPr lang="en-AU" sz="1600" dirty="0">
              <a:latin typeface="Century Gothic" pitchFamily="34" charset="0"/>
            </a:endParaRPr>
          </a:p>
          <a:p>
            <a:pPr marL="285750" lvl="0" indent="-285750">
              <a:spcAft>
                <a:spcPts val="1200"/>
              </a:spcAft>
              <a:buFont typeface="Wingdings" pitchFamily="2" charset="2"/>
              <a:buChar char="§"/>
            </a:pPr>
            <a:r>
              <a:rPr lang="en-AU" sz="1600" dirty="0">
                <a:latin typeface="Century Gothic" pitchFamily="34" charset="0"/>
              </a:rPr>
              <a:t>what constitutes fair levels of workers compensation for workers in the Tasmanian Workers Compensation </a:t>
            </a:r>
            <a:r>
              <a:rPr lang="en-AU" sz="1600" dirty="0" smtClean="0">
                <a:latin typeface="Century Gothic" pitchFamily="34" charset="0"/>
              </a:rPr>
              <a:t>Scheme?</a:t>
            </a:r>
            <a:endParaRPr lang="en-AU" sz="1600" dirty="0">
              <a:latin typeface="Century Gothic" pitchFamily="34" charset="0"/>
            </a:endParaRPr>
          </a:p>
          <a:p>
            <a:pPr marL="285750" lvl="0" indent="-285750">
              <a:spcAft>
                <a:spcPts val="1200"/>
              </a:spcAft>
              <a:buFont typeface="Wingdings" pitchFamily="2" charset="2"/>
              <a:buChar char="§"/>
            </a:pPr>
            <a:r>
              <a:rPr lang="en-AU" sz="1600" dirty="0">
                <a:latin typeface="Century Gothic" pitchFamily="34" charset="0"/>
              </a:rPr>
              <a:t>what constitutes fair and sustainable workers compensation coverage in the Tasmanian Workers Compensation </a:t>
            </a:r>
            <a:r>
              <a:rPr lang="en-AU" sz="1600" dirty="0" smtClean="0">
                <a:latin typeface="Century Gothic" pitchFamily="34" charset="0"/>
              </a:rPr>
              <a:t>Scheme?</a:t>
            </a:r>
            <a:endParaRPr lang="en-AU" sz="1600" dirty="0">
              <a:latin typeface="Century Gothic" pitchFamily="34" charset="0"/>
            </a:endParaRPr>
          </a:p>
          <a:p>
            <a:pPr marL="285750" lvl="0" indent="-285750">
              <a:spcAft>
                <a:spcPts val="1200"/>
              </a:spcAft>
              <a:buFont typeface="Wingdings" pitchFamily="2" charset="2"/>
              <a:buChar char="§"/>
            </a:pPr>
            <a:r>
              <a:rPr lang="en-AU" sz="1600" dirty="0">
                <a:latin typeface="Century Gothic" pitchFamily="34" charset="0"/>
              </a:rPr>
              <a:t>what proportion of Tasmania’s Workers Compensation Scheme costs should be paid directly to the </a:t>
            </a:r>
            <a:r>
              <a:rPr lang="en-AU" sz="1600" dirty="0" smtClean="0">
                <a:latin typeface="Century Gothic" pitchFamily="34" charset="0"/>
              </a:rPr>
              <a:t>worker</a:t>
            </a:r>
            <a:r>
              <a:rPr lang="en-AU" sz="1600" dirty="0">
                <a:latin typeface="Century Gothic" pitchFamily="34" charset="0"/>
              </a:rPr>
              <a:t>?</a:t>
            </a:r>
            <a:endParaRPr lang="en-AU" sz="1600" dirty="0" smtClean="0">
              <a:latin typeface="Century Gothic" pitchFamily="34" charset="0"/>
            </a:endParaRPr>
          </a:p>
          <a:p>
            <a:pPr lvl="0" algn="just">
              <a:spcAft>
                <a:spcPts val="1200"/>
              </a:spcAft>
            </a:pPr>
            <a:endParaRPr lang="en-AU" sz="1600" dirty="0">
              <a:latin typeface="Century Gothic" pitchFamily="34" charset="0"/>
            </a:endParaRPr>
          </a:p>
        </p:txBody>
      </p:sp>
    </p:spTree>
    <p:extLst>
      <p:ext uri="{BB962C8B-B14F-4D97-AF65-F5344CB8AC3E}">
        <p14:creationId xmlns:p14="http://schemas.microsoft.com/office/powerpoint/2010/main" val="3264222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50" y="508884"/>
            <a:ext cx="6552037" cy="636104"/>
          </a:xfrm>
          <a:prstGeom prst="rect">
            <a:avLst/>
          </a:prstGeom>
        </p:spPr>
        <p:txBody>
          <a:bodyPr/>
          <a:lstStyle/>
          <a:p>
            <a:pPr algn="l"/>
            <a:r>
              <a:rPr lang="en-AU" dirty="0" smtClean="0">
                <a:solidFill>
                  <a:srgbClr val="F9821D"/>
                </a:solidFill>
                <a:latin typeface="Century Gothic" pitchFamily="34" charset="0"/>
              </a:rPr>
              <a:t>Workplace Bullying in Tasmania</a:t>
            </a:r>
            <a:endParaRPr lang="en-AU" dirty="0">
              <a:solidFill>
                <a:srgbClr val="F9821D"/>
              </a:solidFill>
              <a:latin typeface="Century Gothic" pitchFamily="34" charset="0"/>
            </a:endParaRPr>
          </a:p>
        </p:txBody>
      </p:sp>
      <p:sp>
        <p:nvSpPr>
          <p:cNvPr id="3" name="Content Placeholder 2"/>
          <p:cNvSpPr>
            <a:spLocks noGrp="1"/>
          </p:cNvSpPr>
          <p:nvPr>
            <p:ph idx="1"/>
          </p:nvPr>
        </p:nvSpPr>
        <p:spPr>
          <a:xfrm>
            <a:off x="179512" y="1221600"/>
            <a:ext cx="8856984" cy="3510390"/>
          </a:xfrm>
        </p:spPr>
        <p:txBody>
          <a:bodyPr>
            <a:normAutofit fontScale="92500" lnSpcReduction="20000"/>
          </a:bodyPr>
          <a:lstStyle/>
          <a:p>
            <a:pPr marL="442913" indent="0">
              <a:buNone/>
            </a:pPr>
            <a:r>
              <a:rPr lang="en-AU" sz="2000" dirty="0" smtClean="0">
                <a:latin typeface="Century Gothic" pitchFamily="34" charset="0"/>
              </a:rPr>
              <a:t>The WorkCover Tasmania Board established </a:t>
            </a:r>
            <a:r>
              <a:rPr lang="en-AU" sz="2000" dirty="0">
                <a:latin typeface="Century Gothic" pitchFamily="34" charset="0"/>
              </a:rPr>
              <a:t>a working group charged with investigating </a:t>
            </a:r>
            <a:r>
              <a:rPr lang="en-AU" sz="2000" dirty="0" smtClean="0">
                <a:latin typeface="Century Gothic" pitchFamily="34" charset="0"/>
              </a:rPr>
              <a:t>–</a:t>
            </a:r>
          </a:p>
          <a:p>
            <a:pPr lvl="1">
              <a:buFont typeface="Wingdings" pitchFamily="2" charset="2"/>
              <a:buChar char="§"/>
            </a:pPr>
            <a:r>
              <a:rPr lang="en-AU" sz="2000" dirty="0" smtClean="0">
                <a:latin typeface="Century Gothic" pitchFamily="34" charset="0"/>
              </a:rPr>
              <a:t>the </a:t>
            </a:r>
            <a:r>
              <a:rPr lang="en-AU" sz="2000" dirty="0">
                <a:latin typeface="Century Gothic" pitchFamily="34" charset="0"/>
              </a:rPr>
              <a:t>prevalence of workplace bullying in Australia and Tasmania </a:t>
            </a:r>
            <a:endParaRPr lang="en-AU" sz="2000" dirty="0" smtClean="0">
              <a:latin typeface="Century Gothic" pitchFamily="34" charset="0"/>
            </a:endParaRPr>
          </a:p>
          <a:p>
            <a:pPr lvl="1">
              <a:buFont typeface="Wingdings" pitchFamily="2" charset="2"/>
              <a:buChar char="§"/>
            </a:pPr>
            <a:r>
              <a:rPr lang="en-AU" sz="2000" dirty="0" smtClean="0">
                <a:latin typeface="Century Gothic" pitchFamily="34" charset="0"/>
              </a:rPr>
              <a:t>the </a:t>
            </a:r>
            <a:r>
              <a:rPr lang="en-AU" sz="2000" dirty="0">
                <a:latin typeface="Century Gothic" pitchFamily="34" charset="0"/>
              </a:rPr>
              <a:t>role of workplace cultures in preventing and responding to bullying </a:t>
            </a:r>
            <a:endParaRPr lang="en-AU" sz="2000" dirty="0" smtClean="0">
              <a:latin typeface="Century Gothic" pitchFamily="34" charset="0"/>
            </a:endParaRPr>
          </a:p>
          <a:p>
            <a:pPr lvl="1">
              <a:buFont typeface="Wingdings" pitchFamily="2" charset="2"/>
              <a:buChar char="§"/>
            </a:pPr>
            <a:r>
              <a:rPr lang="en-AU" sz="2000" dirty="0" smtClean="0">
                <a:latin typeface="Century Gothic" pitchFamily="34" charset="0"/>
              </a:rPr>
              <a:t>the </a:t>
            </a:r>
            <a:r>
              <a:rPr lang="en-AU" sz="2000" dirty="0">
                <a:latin typeface="Century Gothic" pitchFamily="34" charset="0"/>
              </a:rPr>
              <a:t>adequacy of existing education and support services to prevent and respond to workplace bullying  </a:t>
            </a:r>
          </a:p>
          <a:p>
            <a:pPr lvl="1">
              <a:buFont typeface="Wingdings" pitchFamily="2" charset="2"/>
              <a:buChar char="§"/>
            </a:pPr>
            <a:r>
              <a:rPr lang="en-AU" sz="2000" dirty="0" smtClean="0">
                <a:latin typeface="Century Gothic" pitchFamily="34" charset="0"/>
              </a:rPr>
              <a:t>whether </a:t>
            </a:r>
            <a:r>
              <a:rPr lang="en-AU" sz="2000" dirty="0">
                <a:latin typeface="Century Gothic" pitchFamily="34" charset="0"/>
              </a:rPr>
              <a:t>the existing regulatory frameworks provide a sufficient deterrent against workplace </a:t>
            </a:r>
            <a:r>
              <a:rPr lang="en-AU" sz="2000" dirty="0" smtClean="0">
                <a:latin typeface="Century Gothic" pitchFamily="34" charset="0"/>
              </a:rPr>
              <a:t>bullying</a:t>
            </a:r>
          </a:p>
          <a:p>
            <a:pPr lvl="1">
              <a:buFont typeface="Wingdings" pitchFamily="2" charset="2"/>
              <a:buChar char="§"/>
            </a:pPr>
            <a:r>
              <a:rPr lang="en-AU" sz="2000" dirty="0" smtClean="0">
                <a:latin typeface="Century Gothic" pitchFamily="34" charset="0"/>
              </a:rPr>
              <a:t>the </a:t>
            </a:r>
            <a:r>
              <a:rPr lang="en-AU" sz="2000" dirty="0">
                <a:latin typeface="Century Gothic" pitchFamily="34" charset="0"/>
              </a:rPr>
              <a:t>most appropriate ways of ensuring bullying culture or behaviours are not transferred from one workplace to </a:t>
            </a:r>
            <a:r>
              <a:rPr lang="en-AU" sz="2000" dirty="0" smtClean="0">
                <a:latin typeface="Century Gothic" pitchFamily="34" charset="0"/>
              </a:rPr>
              <a:t>another</a:t>
            </a:r>
          </a:p>
          <a:p>
            <a:pPr lvl="1">
              <a:buFont typeface="Wingdings" pitchFamily="2" charset="2"/>
              <a:buChar char="§"/>
            </a:pPr>
            <a:r>
              <a:rPr lang="en-AU" sz="2000" dirty="0" smtClean="0">
                <a:latin typeface="Century Gothic" pitchFamily="34" charset="0"/>
              </a:rPr>
              <a:t>possible </a:t>
            </a:r>
            <a:r>
              <a:rPr lang="en-AU" sz="2000" dirty="0">
                <a:latin typeface="Century Gothic" pitchFamily="34" charset="0"/>
              </a:rPr>
              <a:t>improvements to the national evidence base on workplace </a:t>
            </a:r>
            <a:r>
              <a:rPr lang="en-AU" sz="2000" dirty="0" smtClean="0">
                <a:latin typeface="Century Gothic" pitchFamily="34" charset="0"/>
              </a:rPr>
              <a:t>bullying</a:t>
            </a:r>
            <a:endParaRPr lang="en-AU" sz="2000" dirty="0">
              <a:latin typeface="Century Gothic" pitchFamily="34" charset="0"/>
            </a:endParaRPr>
          </a:p>
          <a:p>
            <a:pPr marL="0" indent="0">
              <a:buNone/>
            </a:pPr>
            <a:endParaRPr lang="en-AU" sz="2000" dirty="0">
              <a:latin typeface="Helvetica Light"/>
            </a:endParaRPr>
          </a:p>
          <a:p>
            <a:endParaRPr lang="en-AU" sz="2000" dirty="0">
              <a:latin typeface="Helvetica Light"/>
            </a:endParaRPr>
          </a:p>
        </p:txBody>
      </p:sp>
    </p:spTree>
    <p:extLst>
      <p:ext uri="{BB962C8B-B14F-4D97-AF65-F5344CB8AC3E}">
        <p14:creationId xmlns:p14="http://schemas.microsoft.com/office/powerpoint/2010/main" val="3298576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dirty="0" smtClean="0">
                <a:latin typeface="Arial" charset="0"/>
                <a:cs typeface="Arial" charset="0"/>
              </a:rPr>
              <a:t>Today we will cover</a:t>
            </a:r>
          </a:p>
        </p:txBody>
      </p:sp>
      <p:sp>
        <p:nvSpPr>
          <p:cNvPr id="3" name="Content Placeholder 2"/>
          <p:cNvSpPr>
            <a:spLocks noGrp="1"/>
          </p:cNvSpPr>
          <p:nvPr>
            <p:ph idx="1"/>
          </p:nvPr>
        </p:nvSpPr>
        <p:spPr/>
        <p:txBody>
          <a:bodyPr rtlCol="0"/>
          <a:lstStyle/>
          <a:p>
            <a:pPr>
              <a:defRPr/>
            </a:pPr>
            <a:r>
              <a:rPr lang="en-CA" sz="2400" dirty="0" smtClean="0"/>
              <a:t>Overview of the Scheme</a:t>
            </a:r>
          </a:p>
          <a:p>
            <a:pPr>
              <a:defRPr/>
            </a:pPr>
            <a:r>
              <a:rPr lang="en-CA" sz="2400" dirty="0"/>
              <a:t>R</a:t>
            </a:r>
            <a:r>
              <a:rPr lang="en-CA" sz="2400" dirty="0" smtClean="0"/>
              <a:t>ecent developments</a:t>
            </a:r>
          </a:p>
          <a:p>
            <a:pPr fontAlgn="auto">
              <a:defRPr/>
            </a:pPr>
            <a:r>
              <a:rPr lang="en-CA" sz="2400" dirty="0" smtClean="0"/>
              <a:t>Insured sector experience</a:t>
            </a:r>
          </a:p>
          <a:p>
            <a:pPr fontAlgn="auto">
              <a:defRPr/>
            </a:pPr>
            <a:r>
              <a:rPr lang="en-CA" sz="2400" dirty="0" smtClean="0"/>
              <a:t>Asbestos Compensation Fund</a:t>
            </a:r>
          </a:p>
          <a:p>
            <a:pPr fontAlgn="auto">
              <a:defRPr/>
            </a:pPr>
            <a:r>
              <a:rPr lang="en-CA" sz="2400" dirty="0" smtClean="0"/>
              <a:t>WorkCover Tasmania Initiatives</a:t>
            </a:r>
          </a:p>
          <a:p>
            <a:pPr fontAlgn="auto">
              <a:defRPr/>
            </a:pPr>
            <a:endParaRPr lang="en-CA" sz="2400" dirty="0" smtClean="0"/>
          </a:p>
        </p:txBody>
      </p:sp>
      <p:sp>
        <p:nvSpPr>
          <p:cNvPr id="24580" name="Slide Number Placeholder 3"/>
          <p:cNvSpPr>
            <a:spLocks noGrp="1"/>
          </p:cNvSpPr>
          <p:nvPr>
            <p:ph type="sldNum" sz="quarter" idx="4294967295"/>
          </p:nvPr>
        </p:nvSpPr>
        <p:spPr bwMode="auto">
          <a:xfrm>
            <a:off x="354013" y="4727973"/>
            <a:ext cx="213360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l" fontAlgn="base">
              <a:spcBef>
                <a:spcPct val="0"/>
              </a:spcBef>
              <a:spcAft>
                <a:spcPct val="0"/>
              </a:spcAft>
            </a:pPr>
            <a:fld id="{C5778C9C-C91E-4AB7-8953-3ECD28D7AB21}" type="slidenum">
              <a:rPr lang="en-AU">
                <a:solidFill>
                  <a:srgbClr val="7D7D7D"/>
                </a:solidFill>
                <a:latin typeface="Arial" charset="0"/>
                <a:cs typeface="Arial" charset="0"/>
              </a:rPr>
              <a:pPr algn="l" fontAlgn="base">
                <a:spcBef>
                  <a:spcPct val="0"/>
                </a:spcBef>
                <a:spcAft>
                  <a:spcPct val="0"/>
                </a:spcAft>
              </a:pPr>
              <a:t>2</a:t>
            </a:fld>
            <a:endParaRPr lang="en-AU" dirty="0">
              <a:solidFill>
                <a:srgbClr val="7D7D7D"/>
              </a:solidFill>
              <a:latin typeface="Arial" charset="0"/>
              <a:cs typeface="Arial" charset="0"/>
            </a:endParaRPr>
          </a:p>
        </p:txBody>
      </p:sp>
    </p:spTree>
    <p:extLst>
      <p:ext uri="{BB962C8B-B14F-4D97-AF65-F5344CB8AC3E}">
        <p14:creationId xmlns:p14="http://schemas.microsoft.com/office/powerpoint/2010/main" val="1104259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91" y="564542"/>
            <a:ext cx="7772400" cy="857250"/>
          </a:xfrm>
          <a:prstGeom prst="rect">
            <a:avLst/>
          </a:prstGeom>
        </p:spPr>
        <p:txBody>
          <a:bodyPr/>
          <a:lstStyle/>
          <a:p>
            <a:pPr algn="l"/>
            <a:r>
              <a:rPr lang="en-AU" dirty="0" smtClean="0">
                <a:solidFill>
                  <a:srgbClr val="F9821D"/>
                </a:solidFill>
                <a:latin typeface="Century Gothic" pitchFamily="34" charset="0"/>
              </a:rPr>
              <a:t>Scope of Survey</a:t>
            </a:r>
            <a:endParaRPr lang="en-AU" dirty="0">
              <a:solidFill>
                <a:srgbClr val="F9821D"/>
              </a:solidFill>
              <a:latin typeface="Century Gothic" pitchFamily="34" charset="0"/>
            </a:endParaRPr>
          </a:p>
        </p:txBody>
      </p:sp>
      <p:sp>
        <p:nvSpPr>
          <p:cNvPr id="3" name="Content Placeholder 2"/>
          <p:cNvSpPr>
            <a:spLocks noGrp="1"/>
          </p:cNvSpPr>
          <p:nvPr>
            <p:ph idx="1"/>
          </p:nvPr>
        </p:nvSpPr>
        <p:spPr>
          <a:xfrm>
            <a:off x="611560" y="1167594"/>
            <a:ext cx="7992888" cy="3456384"/>
          </a:xfrm>
        </p:spPr>
        <p:txBody>
          <a:bodyPr>
            <a:normAutofit fontScale="92500" lnSpcReduction="10000"/>
          </a:bodyPr>
          <a:lstStyle/>
          <a:p>
            <a:pPr marL="176213" indent="-176213"/>
            <a:endParaRPr lang="en-AU" sz="1800" dirty="0" smtClean="0">
              <a:latin typeface="Century Gothic" pitchFamily="34" charset="0"/>
            </a:endParaRPr>
          </a:p>
          <a:p>
            <a:pPr marL="0" indent="0">
              <a:buNone/>
            </a:pPr>
            <a:r>
              <a:rPr lang="en-AU" sz="1800" dirty="0" smtClean="0">
                <a:latin typeface="Century Gothic" pitchFamily="34" charset="0"/>
              </a:rPr>
              <a:t>The </a:t>
            </a:r>
            <a:r>
              <a:rPr lang="en-AU" sz="1800" dirty="0">
                <a:latin typeface="Century Gothic" pitchFamily="34" charset="0"/>
              </a:rPr>
              <a:t>Board commissioned a survey commenced in late August and the survey continues to collect data through September and early into October</a:t>
            </a:r>
            <a:r>
              <a:rPr lang="en-AU" sz="1800" dirty="0" smtClean="0">
                <a:latin typeface="Century Gothic" pitchFamily="34" charset="0"/>
              </a:rPr>
              <a:t>.</a:t>
            </a:r>
          </a:p>
          <a:p>
            <a:pPr marL="176213" indent="-176213"/>
            <a:endParaRPr lang="en-AU" sz="1800" dirty="0">
              <a:latin typeface="Century Gothic" pitchFamily="34" charset="0"/>
            </a:endParaRPr>
          </a:p>
          <a:p>
            <a:pPr>
              <a:buFont typeface="Wingdings" pitchFamily="2" charset="2"/>
              <a:buChar char="§"/>
            </a:pPr>
            <a:r>
              <a:rPr lang="en-US" sz="1800" dirty="0">
                <a:latin typeface="Century Gothic" pitchFamily="34" charset="0"/>
              </a:rPr>
              <a:t>A three-stage survey methodology is being applied that includes</a:t>
            </a:r>
            <a:r>
              <a:rPr lang="en-US" sz="1800" dirty="0" smtClean="0">
                <a:latin typeface="Century Gothic" pitchFamily="34" charset="0"/>
              </a:rPr>
              <a:t>:</a:t>
            </a:r>
            <a:endParaRPr lang="en-AU" sz="1800" dirty="0">
              <a:latin typeface="Century Gothic" pitchFamily="34" charset="0"/>
            </a:endParaRPr>
          </a:p>
          <a:p>
            <a:pPr marL="685800" lvl="2" indent="-285750">
              <a:buFont typeface="Wingdings" pitchFamily="2" charset="2"/>
              <a:buChar char="v"/>
            </a:pPr>
            <a:r>
              <a:rPr lang="en-US" sz="1800" dirty="0" smtClean="0">
                <a:latin typeface="Century Gothic" pitchFamily="34" charset="0"/>
              </a:rPr>
              <a:t>Stage </a:t>
            </a:r>
            <a:r>
              <a:rPr lang="en-US" sz="1800" dirty="0">
                <a:latin typeface="Century Gothic" pitchFamily="34" charset="0"/>
              </a:rPr>
              <a:t>One – Tasmanian Community Bullying </a:t>
            </a:r>
            <a:r>
              <a:rPr lang="en-US" sz="1800" dirty="0" smtClean="0">
                <a:latin typeface="Century Gothic" pitchFamily="34" charset="0"/>
              </a:rPr>
              <a:t>Survey</a:t>
            </a:r>
            <a:endParaRPr lang="en-AU" sz="1800" dirty="0">
              <a:latin typeface="Century Gothic" pitchFamily="34" charset="0"/>
            </a:endParaRPr>
          </a:p>
          <a:p>
            <a:pPr marL="685800" lvl="2" indent="-285750">
              <a:buFont typeface="Wingdings" pitchFamily="2" charset="2"/>
              <a:buChar char="v"/>
            </a:pPr>
            <a:r>
              <a:rPr lang="en-US" sz="1800" dirty="0">
                <a:latin typeface="Century Gothic" pitchFamily="34" charset="0"/>
              </a:rPr>
              <a:t>Stage Two – Workplace Bullying Depth </a:t>
            </a:r>
            <a:r>
              <a:rPr lang="en-US" sz="1800" dirty="0" smtClean="0">
                <a:latin typeface="Century Gothic" pitchFamily="34" charset="0"/>
              </a:rPr>
              <a:t>Interviews</a:t>
            </a:r>
            <a:endParaRPr lang="en-AU" sz="1800" dirty="0">
              <a:latin typeface="Century Gothic" pitchFamily="34" charset="0"/>
            </a:endParaRPr>
          </a:p>
          <a:p>
            <a:pPr marL="685800" lvl="2" indent="-285750">
              <a:buFont typeface="Wingdings" pitchFamily="2" charset="2"/>
              <a:buChar char="v"/>
            </a:pPr>
            <a:r>
              <a:rPr lang="en-US" sz="1800" dirty="0" smtClean="0">
                <a:latin typeface="Century Gothic" pitchFamily="34" charset="0"/>
              </a:rPr>
              <a:t>Stage </a:t>
            </a:r>
            <a:r>
              <a:rPr lang="en-US" sz="1800" dirty="0">
                <a:latin typeface="Century Gothic" pitchFamily="34" charset="0"/>
              </a:rPr>
              <a:t>Three – Workplace Bullying Organisational Research</a:t>
            </a:r>
            <a:endParaRPr lang="en-AU" sz="1800" dirty="0">
              <a:latin typeface="Century Gothic" pitchFamily="34" charset="0"/>
            </a:endParaRPr>
          </a:p>
          <a:p>
            <a:pPr marL="176213" indent="-176213">
              <a:buNone/>
            </a:pPr>
            <a:endParaRPr lang="en-AU" sz="1800" dirty="0">
              <a:latin typeface="Century Gothic" pitchFamily="34" charset="0"/>
            </a:endParaRPr>
          </a:p>
          <a:p>
            <a:pPr>
              <a:buFont typeface="Wingdings" pitchFamily="2" charset="2"/>
              <a:buChar char="§"/>
            </a:pPr>
            <a:r>
              <a:rPr lang="en-AU" sz="1800" dirty="0">
                <a:latin typeface="Century Gothic" pitchFamily="34" charset="0"/>
              </a:rPr>
              <a:t>It is important to note that </a:t>
            </a:r>
            <a:r>
              <a:rPr lang="en-AU" sz="1800" dirty="0" smtClean="0">
                <a:latin typeface="Century Gothic" pitchFamily="34" charset="0"/>
              </a:rPr>
              <a:t>a proportion </a:t>
            </a:r>
            <a:r>
              <a:rPr lang="en-AU" sz="1800" dirty="0">
                <a:latin typeface="Century Gothic" pitchFamily="34" charset="0"/>
              </a:rPr>
              <a:t>of the sample has been collected to date </a:t>
            </a:r>
            <a:r>
              <a:rPr lang="en-AU" sz="1800" dirty="0" smtClean="0">
                <a:latin typeface="Century Gothic" pitchFamily="34" charset="0"/>
              </a:rPr>
              <a:t>and </a:t>
            </a:r>
            <a:r>
              <a:rPr lang="en-AU" sz="1800" dirty="0">
                <a:latin typeface="Century Gothic" pitchFamily="34" charset="0"/>
              </a:rPr>
              <a:t>preliminary </a:t>
            </a:r>
            <a:r>
              <a:rPr lang="en-AU" sz="1800" dirty="0" smtClean="0">
                <a:latin typeface="Century Gothic" pitchFamily="34" charset="0"/>
              </a:rPr>
              <a:t>findings </a:t>
            </a:r>
            <a:r>
              <a:rPr lang="en-AU" sz="1800" dirty="0">
                <a:latin typeface="Century Gothic" pitchFamily="34" charset="0"/>
              </a:rPr>
              <a:t>are not yet available</a:t>
            </a:r>
            <a:r>
              <a:rPr lang="en-AU" sz="1800" dirty="0" smtClean="0">
                <a:latin typeface="Century Gothic" pitchFamily="34" charset="0"/>
              </a:rPr>
              <a:t>.</a:t>
            </a:r>
            <a:endParaRPr lang="en-AU" sz="1800" dirty="0">
              <a:latin typeface="Century Gothic" pitchFamily="34" charset="0"/>
            </a:endParaRPr>
          </a:p>
        </p:txBody>
      </p:sp>
    </p:spTree>
    <p:extLst>
      <p:ext uri="{BB962C8B-B14F-4D97-AF65-F5344CB8AC3E}">
        <p14:creationId xmlns:p14="http://schemas.microsoft.com/office/powerpoint/2010/main" val="2629455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a:xfrm>
            <a:off x="268316" y="998730"/>
            <a:ext cx="8060432" cy="857250"/>
          </a:xfrm>
          <a:prstGeom prst="rect">
            <a:avLst/>
          </a:prstGeom>
        </p:spPr>
        <p:txBody>
          <a:bodyPr>
            <a:normAutofit fontScale="90000"/>
          </a:bodyPr>
          <a:lstStyle/>
          <a:p>
            <a:r>
              <a:rPr lang="en-AU" sz="2800" dirty="0" smtClean="0">
                <a:solidFill>
                  <a:srgbClr val="FF8309"/>
                </a:solidFill>
                <a:latin typeface="Century Gothic" pitchFamily="34" charset="0"/>
              </a:rPr>
              <a:t>New Initiatives to Support Role of </a:t>
            </a:r>
            <a:br>
              <a:rPr lang="en-AU" sz="2800" dirty="0" smtClean="0">
                <a:solidFill>
                  <a:srgbClr val="FF8309"/>
                </a:solidFill>
                <a:latin typeface="Century Gothic" pitchFamily="34" charset="0"/>
              </a:rPr>
            </a:br>
            <a:r>
              <a:rPr lang="en-AU" sz="2800" dirty="0" smtClean="0">
                <a:solidFill>
                  <a:srgbClr val="FF8309"/>
                </a:solidFill>
                <a:latin typeface="Century Gothic" pitchFamily="34" charset="0"/>
              </a:rPr>
              <a:t>Primary Treating Medical Practitioner</a:t>
            </a:r>
            <a:endParaRPr lang="en-US" sz="2800" dirty="0" smtClean="0">
              <a:solidFill>
                <a:srgbClr val="FF8309"/>
              </a:solidFill>
              <a:latin typeface="Century Gothic" pitchFamily="34" charset="0"/>
            </a:endParaRPr>
          </a:p>
        </p:txBody>
      </p:sp>
      <p:sp>
        <p:nvSpPr>
          <p:cNvPr id="5122" name="Content Placeholder 2"/>
          <p:cNvSpPr>
            <a:spLocks noGrp="1"/>
          </p:cNvSpPr>
          <p:nvPr>
            <p:ph idx="1"/>
          </p:nvPr>
        </p:nvSpPr>
        <p:spPr>
          <a:xfrm>
            <a:off x="467544" y="1923678"/>
            <a:ext cx="8424936" cy="2430270"/>
          </a:xfrm>
        </p:spPr>
        <p:txBody>
          <a:bodyPr>
            <a:normAutofit fontScale="92500" lnSpcReduction="10000"/>
          </a:bodyPr>
          <a:lstStyle/>
          <a:p>
            <a:pPr marL="0" indent="0" eaLnBrk="1" hangingPunct="1">
              <a:buNone/>
              <a:defRPr/>
            </a:pPr>
            <a:endParaRPr lang="en-AU" sz="200" dirty="0" smtClean="0"/>
          </a:p>
          <a:p>
            <a:pPr eaLnBrk="1" hangingPunct="1">
              <a:buFont typeface="Wingdings" pitchFamily="2" charset="2"/>
              <a:buChar char="§"/>
              <a:defRPr/>
            </a:pPr>
            <a:r>
              <a:rPr lang="en-US" sz="2800" dirty="0" smtClean="0">
                <a:latin typeface="Century Gothic" pitchFamily="34" charset="0"/>
              </a:rPr>
              <a:t>Accredited Medical </a:t>
            </a:r>
            <a:r>
              <a:rPr lang="en-US" sz="2800" dirty="0">
                <a:latin typeface="Century Gothic" pitchFamily="34" charset="0"/>
              </a:rPr>
              <a:t>P</a:t>
            </a:r>
            <a:r>
              <a:rPr lang="en-US" sz="2800" dirty="0" smtClean="0">
                <a:latin typeface="Century Gothic" pitchFamily="34" charset="0"/>
              </a:rPr>
              <a:t>ractitioners Online</a:t>
            </a:r>
          </a:p>
          <a:p>
            <a:pPr eaLnBrk="1" hangingPunct="1">
              <a:buFont typeface="Wingdings" pitchFamily="2" charset="2"/>
              <a:buChar char="§"/>
              <a:defRPr/>
            </a:pPr>
            <a:endParaRPr lang="en-US" sz="2800" dirty="0" smtClean="0">
              <a:latin typeface="Century Gothic" pitchFamily="34" charset="0"/>
            </a:endParaRPr>
          </a:p>
          <a:p>
            <a:pPr eaLnBrk="1" hangingPunct="1">
              <a:buFont typeface="Wingdings" pitchFamily="2" charset="2"/>
              <a:buChar char="§"/>
              <a:defRPr/>
            </a:pPr>
            <a:r>
              <a:rPr lang="en-US" sz="2800" dirty="0" smtClean="0">
                <a:latin typeface="Century Gothic" pitchFamily="34" charset="0"/>
              </a:rPr>
              <a:t>Medical Mentoring and Advisory Service</a:t>
            </a:r>
          </a:p>
          <a:p>
            <a:pPr eaLnBrk="1" hangingPunct="1">
              <a:buFont typeface="Wingdings" pitchFamily="2" charset="2"/>
              <a:buChar char="§"/>
              <a:defRPr/>
            </a:pPr>
            <a:endParaRPr lang="en-US" sz="2800" dirty="0" smtClean="0">
              <a:latin typeface="Century Gothic" pitchFamily="34" charset="0"/>
            </a:endParaRPr>
          </a:p>
          <a:p>
            <a:pPr eaLnBrk="1" hangingPunct="1">
              <a:buFont typeface="Wingdings" pitchFamily="2" charset="2"/>
              <a:buChar char="§"/>
              <a:defRPr/>
            </a:pPr>
            <a:r>
              <a:rPr lang="en-US" sz="2800" dirty="0" smtClean="0">
                <a:latin typeface="Century Gothic" pitchFamily="34" charset="0"/>
              </a:rPr>
              <a:t>Medical Practitioner's Handbook</a:t>
            </a:r>
          </a:p>
          <a:p>
            <a:pPr marL="457200" indent="-457200" eaLnBrk="1" hangingPunct="1">
              <a:buFont typeface="Arial" pitchFamily="34" charset="0"/>
              <a:buChar char="•"/>
              <a:defRPr/>
            </a:pPr>
            <a:endParaRPr lang="en-US" sz="2800" dirty="0" smtClean="0">
              <a:latin typeface="Century Gothic" pitchFamily="34" charset="0"/>
            </a:endParaRPr>
          </a:p>
          <a:p>
            <a:pPr marL="457200" indent="-457200" eaLnBrk="1" hangingPunct="1">
              <a:buFont typeface="Arial" pitchFamily="34" charset="0"/>
              <a:buChar char="•"/>
              <a:defRPr/>
            </a:pPr>
            <a:endParaRPr lang="en-US" sz="2400" dirty="0" smtClean="0">
              <a:latin typeface="Century Gothic" pitchFamily="34" charset="0"/>
            </a:endParaRPr>
          </a:p>
          <a:p>
            <a:pPr marL="400050" lvl="1" indent="0" eaLnBrk="1" hangingPunct="1">
              <a:buNone/>
              <a:defRPr/>
            </a:pPr>
            <a:endParaRPr lang="en-US" sz="2400" dirty="0" smtClean="0"/>
          </a:p>
          <a:p>
            <a:pPr marL="857250" lvl="1" indent="-457200" eaLnBrk="1" hangingPunct="1">
              <a:buFont typeface="Arial" pitchFamily="34" charset="0"/>
              <a:buChar char="•"/>
              <a:defRPr/>
            </a:pPr>
            <a:endParaRPr lang="en-US" sz="2400" dirty="0" smtClean="0"/>
          </a:p>
          <a:p>
            <a:pPr marL="857250" lvl="1" indent="-457200" eaLnBrk="1" hangingPunct="1">
              <a:buFont typeface="Arial" pitchFamily="34" charset="0"/>
              <a:buChar char="•"/>
              <a:defRPr/>
            </a:pPr>
            <a:endParaRPr lang="en-US" sz="2400" dirty="0" smtClean="0"/>
          </a:p>
          <a:p>
            <a:pPr marL="457200" indent="-457200" eaLnBrk="1" hangingPunct="1">
              <a:buFont typeface="Arial" pitchFamily="34" charset="0"/>
              <a:buChar char="•"/>
              <a:defRPr/>
            </a:pPr>
            <a:endParaRPr lang="en-AU" sz="2800" dirty="0"/>
          </a:p>
          <a:p>
            <a:pPr marL="0" indent="0">
              <a:buNone/>
            </a:pPr>
            <a:endParaRPr lang="en-US" dirty="0" smtClean="0"/>
          </a:p>
        </p:txBody>
      </p:sp>
    </p:spTree>
    <p:extLst>
      <p:ext uri="{BB962C8B-B14F-4D97-AF65-F5344CB8AC3E}">
        <p14:creationId xmlns:p14="http://schemas.microsoft.com/office/powerpoint/2010/main" val="3896373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673" r="15303"/>
          <a:stretch/>
        </p:blipFill>
        <p:spPr bwMode="auto">
          <a:xfrm>
            <a:off x="5652120" y="3003799"/>
            <a:ext cx="2698418" cy="159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1" name="Title 1"/>
          <p:cNvSpPr>
            <a:spLocks noGrp="1"/>
          </p:cNvSpPr>
          <p:nvPr>
            <p:ph type="title"/>
          </p:nvPr>
        </p:nvSpPr>
        <p:spPr>
          <a:xfrm>
            <a:off x="160569" y="468438"/>
            <a:ext cx="6840760" cy="998730"/>
          </a:xfrm>
          <a:prstGeom prst="rect">
            <a:avLst/>
          </a:prstGeom>
        </p:spPr>
        <p:txBody>
          <a:bodyPr>
            <a:normAutofit/>
          </a:bodyPr>
          <a:lstStyle/>
          <a:p>
            <a:r>
              <a:rPr lang="en-AU" dirty="0" smtClean="0">
                <a:solidFill>
                  <a:srgbClr val="FF8309"/>
                </a:solidFill>
                <a:latin typeface="Century Gothic" pitchFamily="34" charset="0"/>
              </a:rPr>
              <a:t>Accreditation Medical Practitioner Online (AMPO)</a:t>
            </a:r>
            <a:endParaRPr lang="en-US" dirty="0" smtClean="0">
              <a:solidFill>
                <a:srgbClr val="FF8309"/>
              </a:solidFill>
            </a:endParaRPr>
          </a:p>
        </p:txBody>
      </p:sp>
      <p:sp>
        <p:nvSpPr>
          <p:cNvPr id="5122" name="Content Placeholder 2"/>
          <p:cNvSpPr>
            <a:spLocks noGrp="1"/>
          </p:cNvSpPr>
          <p:nvPr>
            <p:ph idx="1"/>
          </p:nvPr>
        </p:nvSpPr>
        <p:spPr>
          <a:xfrm>
            <a:off x="397321" y="1467168"/>
            <a:ext cx="7772400" cy="3132348"/>
          </a:xfrm>
        </p:spPr>
        <p:txBody>
          <a:bodyPr>
            <a:normAutofit fontScale="85000" lnSpcReduction="20000"/>
          </a:bodyPr>
          <a:lstStyle/>
          <a:p>
            <a:pPr marL="0" indent="0" eaLnBrk="1" hangingPunct="1">
              <a:buNone/>
              <a:defRPr/>
            </a:pPr>
            <a:r>
              <a:rPr lang="en-AU" sz="2000" dirty="0" smtClean="0">
                <a:latin typeface="Century Gothic" pitchFamily="34" charset="0"/>
              </a:rPr>
              <a:t>Integrated </a:t>
            </a:r>
            <a:r>
              <a:rPr lang="en-AU" sz="2000" dirty="0">
                <a:latin typeface="Century Gothic" pitchFamily="34" charset="0"/>
              </a:rPr>
              <a:t>approach to </a:t>
            </a:r>
            <a:r>
              <a:rPr lang="en-AU" sz="2000" dirty="0" smtClean="0">
                <a:latin typeface="Century Gothic" pitchFamily="34" charset="0"/>
              </a:rPr>
              <a:t>management of accredited medical practitioners:</a:t>
            </a:r>
            <a:endParaRPr lang="en-AU" sz="2000" dirty="0">
              <a:latin typeface="Century Gothic" pitchFamily="34" charset="0"/>
            </a:endParaRPr>
          </a:p>
          <a:p>
            <a:pPr eaLnBrk="1" hangingPunct="1">
              <a:defRPr/>
            </a:pPr>
            <a:endParaRPr lang="en-AU" sz="2000" dirty="0" smtClean="0">
              <a:latin typeface="Century Gothic" pitchFamily="34" charset="0"/>
            </a:endParaRPr>
          </a:p>
          <a:p>
            <a:pPr>
              <a:buFont typeface="Wingdings" pitchFamily="2" charset="2"/>
              <a:buChar char="§"/>
              <a:defRPr/>
            </a:pPr>
            <a:r>
              <a:rPr lang="en-AU" sz="2000" dirty="0" smtClean="0">
                <a:latin typeface="Century Gothic" pitchFamily="34" charset="0"/>
              </a:rPr>
              <a:t>Register</a:t>
            </a:r>
          </a:p>
          <a:p>
            <a:pPr>
              <a:buFont typeface="Wingdings" pitchFamily="2" charset="2"/>
              <a:buChar char="§"/>
              <a:defRPr/>
            </a:pPr>
            <a:r>
              <a:rPr lang="en-AU" sz="2000" dirty="0" smtClean="0">
                <a:latin typeface="Century Gothic" pitchFamily="34" charset="0"/>
              </a:rPr>
              <a:t>Apply </a:t>
            </a:r>
            <a:r>
              <a:rPr lang="en-AU" sz="2000" dirty="0">
                <a:latin typeface="Century Gothic" pitchFamily="34" charset="0"/>
              </a:rPr>
              <a:t>for accreditation</a:t>
            </a:r>
          </a:p>
          <a:p>
            <a:pPr marL="1714500" lvl="3" indent="-457200" eaLnBrk="1" hangingPunct="1">
              <a:buClr>
                <a:srgbClr val="F9821D"/>
              </a:buClr>
              <a:buFont typeface="Arial" pitchFamily="34" charset="0"/>
              <a:buChar char="•"/>
              <a:defRPr/>
            </a:pPr>
            <a:r>
              <a:rPr lang="en-AU" dirty="0">
                <a:latin typeface="Century Gothic" pitchFamily="34" charset="0"/>
              </a:rPr>
              <a:t>Access training and reading materials</a:t>
            </a:r>
          </a:p>
          <a:p>
            <a:pPr marL="1714500" lvl="3" indent="-457200" eaLnBrk="1" hangingPunct="1">
              <a:buClr>
                <a:srgbClr val="F9821D"/>
              </a:buClr>
              <a:buFont typeface="Arial" pitchFamily="34" charset="0"/>
              <a:buChar char="•"/>
              <a:defRPr/>
            </a:pPr>
            <a:r>
              <a:rPr lang="en-AU" dirty="0">
                <a:latin typeface="Century Gothic" pitchFamily="34" charset="0"/>
              </a:rPr>
              <a:t>Complete assessment</a:t>
            </a:r>
          </a:p>
          <a:p>
            <a:pPr marL="1714500" lvl="3" indent="-457200" eaLnBrk="1" hangingPunct="1">
              <a:buClr>
                <a:srgbClr val="F9821D"/>
              </a:buClr>
              <a:buFont typeface="Arial" pitchFamily="34" charset="0"/>
              <a:buChar char="•"/>
              <a:defRPr/>
            </a:pPr>
            <a:r>
              <a:rPr lang="en-US" dirty="0">
                <a:latin typeface="Century Gothic" pitchFamily="34" charset="0"/>
              </a:rPr>
              <a:t>Code of </a:t>
            </a:r>
            <a:r>
              <a:rPr lang="en-US" dirty="0" smtClean="0">
                <a:latin typeface="Century Gothic" pitchFamily="34" charset="0"/>
              </a:rPr>
              <a:t>Conduct</a:t>
            </a:r>
            <a:endParaRPr lang="en-AU" dirty="0" smtClean="0">
              <a:latin typeface="Century Gothic" pitchFamily="34" charset="0"/>
            </a:endParaRPr>
          </a:p>
          <a:p>
            <a:pPr eaLnBrk="1" hangingPunct="1">
              <a:defRPr/>
            </a:pPr>
            <a:endParaRPr lang="en-AU" sz="2000" dirty="0" smtClean="0">
              <a:latin typeface="Century Gothic" pitchFamily="34" charset="0"/>
            </a:endParaRPr>
          </a:p>
          <a:p>
            <a:pPr eaLnBrk="1" hangingPunct="1">
              <a:buFont typeface="Wingdings" pitchFamily="2" charset="2"/>
              <a:buChar char="§"/>
              <a:defRPr/>
            </a:pPr>
            <a:r>
              <a:rPr lang="en-AU" sz="2000" dirty="0" smtClean="0">
                <a:latin typeface="Century Gothic" pitchFamily="34" charset="0"/>
              </a:rPr>
              <a:t>Access </a:t>
            </a:r>
            <a:r>
              <a:rPr lang="en-AU" sz="2000" dirty="0">
                <a:latin typeface="Century Gothic" pitchFamily="34" charset="0"/>
              </a:rPr>
              <a:t>a range of resources</a:t>
            </a:r>
          </a:p>
          <a:p>
            <a:pPr eaLnBrk="1" hangingPunct="1">
              <a:buFont typeface="Wingdings" pitchFamily="2" charset="2"/>
              <a:buChar char="§"/>
              <a:defRPr/>
            </a:pPr>
            <a:r>
              <a:rPr lang="en-AU" sz="2000" dirty="0" smtClean="0">
                <a:latin typeface="Century Gothic" pitchFamily="34" charset="0"/>
              </a:rPr>
              <a:t>Manage </a:t>
            </a:r>
            <a:r>
              <a:rPr lang="en-AU" sz="2000" dirty="0">
                <a:latin typeface="Century Gothic" pitchFamily="34" charset="0"/>
              </a:rPr>
              <a:t>accreditation </a:t>
            </a:r>
            <a:endParaRPr lang="en-AU" sz="2000" dirty="0" smtClean="0">
              <a:latin typeface="Century Gothic" pitchFamily="34" charset="0"/>
            </a:endParaRPr>
          </a:p>
          <a:p>
            <a:pPr eaLnBrk="1" hangingPunct="1">
              <a:buFont typeface="Wingdings" pitchFamily="2" charset="2"/>
              <a:buChar char="§"/>
              <a:defRPr/>
            </a:pPr>
            <a:r>
              <a:rPr lang="en-AU" sz="2000" dirty="0" smtClean="0">
                <a:latin typeface="Century Gothic" pitchFamily="34" charset="0"/>
              </a:rPr>
              <a:t>Participate </a:t>
            </a:r>
            <a:r>
              <a:rPr lang="en-AU" sz="2000" dirty="0">
                <a:latin typeface="Century Gothic" pitchFamily="34" charset="0"/>
              </a:rPr>
              <a:t>in ad hoc </a:t>
            </a:r>
            <a:r>
              <a:rPr lang="en-AU" sz="2000" dirty="0" smtClean="0">
                <a:latin typeface="Century Gothic" pitchFamily="34" charset="0"/>
              </a:rPr>
              <a:t>training</a:t>
            </a:r>
            <a:endParaRPr lang="en-AU" sz="2000" dirty="0">
              <a:latin typeface="Century Gothic" pitchFamily="34" charset="0"/>
            </a:endParaRPr>
          </a:p>
          <a:p>
            <a:pPr>
              <a:buFont typeface="Wingdings" pitchFamily="2" charset="2"/>
              <a:buChar char="§"/>
            </a:pPr>
            <a:endParaRPr lang="en-US" dirty="0" smtClean="0"/>
          </a:p>
        </p:txBody>
      </p:sp>
    </p:spTree>
    <p:extLst>
      <p:ext uri="{BB962C8B-B14F-4D97-AF65-F5344CB8AC3E}">
        <p14:creationId xmlns:p14="http://schemas.microsoft.com/office/powerpoint/2010/main" val="2783775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165816"/>
            <a:ext cx="3744416" cy="1875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725231"/>
            <a:ext cx="8348464" cy="965262"/>
          </a:xfrm>
          <a:prstGeom prst="rect">
            <a:avLst/>
          </a:prstGeom>
        </p:spPr>
        <p:txBody>
          <a:bodyPr>
            <a:normAutofit/>
          </a:bodyPr>
          <a:lstStyle/>
          <a:p>
            <a:r>
              <a:rPr lang="en-AU" dirty="0">
                <a:solidFill>
                  <a:srgbClr val="FF8309"/>
                </a:solidFill>
                <a:latin typeface="Century Gothic" pitchFamily="34" charset="0"/>
              </a:rPr>
              <a:t>Accreditation Medical Practitioner Online (AMPO)</a:t>
            </a:r>
            <a:endParaRPr lang="en-AU" dirty="0">
              <a:solidFill>
                <a:srgbClr val="F9821D"/>
              </a:solidFill>
            </a:endParaRPr>
          </a:p>
        </p:txBody>
      </p:sp>
      <p:sp>
        <p:nvSpPr>
          <p:cNvPr id="3" name="Content Placeholder 2"/>
          <p:cNvSpPr>
            <a:spLocks noGrp="1"/>
          </p:cNvSpPr>
          <p:nvPr>
            <p:ph idx="1"/>
          </p:nvPr>
        </p:nvSpPr>
        <p:spPr>
          <a:xfrm>
            <a:off x="509085" y="1491630"/>
            <a:ext cx="7772400" cy="3348372"/>
          </a:xfrm>
        </p:spPr>
        <p:txBody>
          <a:bodyPr>
            <a:normAutofit fontScale="92500" lnSpcReduction="20000"/>
          </a:bodyPr>
          <a:lstStyle/>
          <a:p>
            <a:pPr marL="0" indent="0">
              <a:buNone/>
            </a:pPr>
            <a:r>
              <a:rPr lang="en-AU" b="1" dirty="0" smtClean="0">
                <a:latin typeface="Century Gothic" pitchFamily="34" charset="0"/>
              </a:rPr>
              <a:t>Training content:</a:t>
            </a:r>
          </a:p>
          <a:p>
            <a:endParaRPr lang="en-AU" sz="1600" dirty="0" smtClean="0">
              <a:latin typeface="Century Gothic" pitchFamily="34" charset="0"/>
            </a:endParaRPr>
          </a:p>
          <a:p>
            <a:pPr>
              <a:buFont typeface="Wingdings" pitchFamily="2" charset="2"/>
              <a:buChar char="§"/>
            </a:pPr>
            <a:r>
              <a:rPr lang="en-AU" sz="2000" dirty="0" smtClean="0">
                <a:latin typeface="Century Gothic" pitchFamily="34" charset="0"/>
              </a:rPr>
              <a:t>WorkSafe Tasmania and the scheme </a:t>
            </a:r>
          </a:p>
          <a:p>
            <a:pPr>
              <a:buFont typeface="Wingdings" pitchFamily="2" charset="2"/>
              <a:buChar char="§"/>
            </a:pPr>
            <a:endParaRPr lang="en-AU" sz="2000" dirty="0" smtClean="0">
              <a:latin typeface="Century Gothic" pitchFamily="34" charset="0"/>
            </a:endParaRPr>
          </a:p>
          <a:p>
            <a:pPr>
              <a:buFont typeface="Wingdings" pitchFamily="2" charset="2"/>
              <a:buChar char="§"/>
            </a:pPr>
            <a:r>
              <a:rPr lang="en-AU" sz="2000" dirty="0" smtClean="0">
                <a:latin typeface="Century Gothic" pitchFamily="34" charset="0"/>
              </a:rPr>
              <a:t>Roles and responsibilities of the Primary Treating Medical Practitioner</a:t>
            </a:r>
          </a:p>
          <a:p>
            <a:pPr>
              <a:buFont typeface="Wingdings" pitchFamily="2" charset="2"/>
              <a:buChar char="§"/>
            </a:pPr>
            <a:endParaRPr lang="en-AU" sz="2000" dirty="0">
              <a:latin typeface="Century Gothic" pitchFamily="34" charset="0"/>
            </a:endParaRPr>
          </a:p>
          <a:p>
            <a:pPr>
              <a:buFont typeface="Wingdings" pitchFamily="2" charset="2"/>
              <a:buChar char="§"/>
            </a:pPr>
            <a:r>
              <a:rPr lang="en-AU" sz="2000" dirty="0" smtClean="0">
                <a:latin typeface="Century Gothic" pitchFamily="34" charset="0"/>
              </a:rPr>
              <a:t>Certification including case study</a:t>
            </a:r>
          </a:p>
          <a:p>
            <a:pPr>
              <a:buFont typeface="Wingdings" pitchFamily="2" charset="2"/>
              <a:buChar char="§"/>
            </a:pPr>
            <a:endParaRPr lang="en-AU" sz="2000" dirty="0" smtClean="0">
              <a:latin typeface="Century Gothic" pitchFamily="34" charset="0"/>
            </a:endParaRPr>
          </a:p>
          <a:p>
            <a:pPr>
              <a:buFont typeface="Wingdings" pitchFamily="2" charset="2"/>
              <a:buChar char="§"/>
            </a:pPr>
            <a:r>
              <a:rPr lang="en-AU" sz="2000" dirty="0" smtClean="0">
                <a:latin typeface="Century Gothic" pitchFamily="34" charset="0"/>
              </a:rPr>
              <a:t>Benefits of return to work</a:t>
            </a:r>
          </a:p>
          <a:p>
            <a:pPr>
              <a:buFont typeface="Wingdings" pitchFamily="2" charset="2"/>
              <a:buChar char="§"/>
            </a:pPr>
            <a:endParaRPr lang="en-AU" sz="2000" dirty="0" smtClean="0">
              <a:latin typeface="Century Gothic" pitchFamily="34" charset="0"/>
            </a:endParaRPr>
          </a:p>
          <a:p>
            <a:pPr>
              <a:buFont typeface="Wingdings" pitchFamily="2" charset="2"/>
              <a:buChar char="§"/>
            </a:pPr>
            <a:r>
              <a:rPr lang="en-AU" sz="2000" dirty="0" smtClean="0">
                <a:latin typeface="Century Gothic" pitchFamily="34" charset="0"/>
              </a:rPr>
              <a:t>Evidence based practice</a:t>
            </a:r>
          </a:p>
          <a:p>
            <a:endParaRPr lang="en-AU" b="1" dirty="0"/>
          </a:p>
        </p:txBody>
      </p:sp>
    </p:spTree>
    <p:extLst>
      <p:ext uri="{BB962C8B-B14F-4D97-AF65-F5344CB8AC3E}">
        <p14:creationId xmlns:p14="http://schemas.microsoft.com/office/powerpoint/2010/main" val="1806305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3452"/>
            <a:ext cx="8455968" cy="1106742"/>
          </a:xfrm>
          <a:prstGeom prst="rect">
            <a:avLst/>
          </a:prstGeom>
        </p:spPr>
        <p:txBody>
          <a:bodyPr/>
          <a:lstStyle/>
          <a:p>
            <a:r>
              <a:rPr lang="en-AU" dirty="0" smtClean="0">
                <a:solidFill>
                  <a:srgbClr val="F9821D"/>
                </a:solidFill>
                <a:latin typeface="Century Gothic" pitchFamily="34" charset="0"/>
              </a:rPr>
              <a:t>New Medical Practitioner Handbook</a:t>
            </a:r>
            <a:endParaRPr lang="en-AU" dirty="0">
              <a:solidFill>
                <a:srgbClr val="F9821D"/>
              </a:solidFill>
              <a:latin typeface="Century Gothic" pitchFamily="34" charset="0"/>
            </a:endParaRPr>
          </a:p>
        </p:txBody>
      </p:sp>
      <p:sp>
        <p:nvSpPr>
          <p:cNvPr id="3" name="Content Placeholder 2"/>
          <p:cNvSpPr>
            <a:spLocks noGrp="1"/>
          </p:cNvSpPr>
          <p:nvPr>
            <p:ph idx="1"/>
          </p:nvPr>
        </p:nvSpPr>
        <p:spPr>
          <a:xfrm>
            <a:off x="683567" y="1599642"/>
            <a:ext cx="8285503" cy="3361972"/>
          </a:xfrm>
        </p:spPr>
        <p:txBody>
          <a:bodyPr>
            <a:normAutofit fontScale="85000" lnSpcReduction="20000"/>
          </a:bodyPr>
          <a:lstStyle/>
          <a:p>
            <a:pPr lvl="0"/>
            <a:r>
              <a:rPr lang="en-US" sz="1600" dirty="0" smtClean="0">
                <a:latin typeface="Century Gothic" pitchFamily="34" charset="0"/>
              </a:rPr>
              <a:t>Developed by WorkSafe Tasmania in consultation with medical practitioners</a:t>
            </a:r>
          </a:p>
          <a:p>
            <a:pPr lvl="0"/>
            <a:endParaRPr lang="en-US" sz="1600" dirty="0">
              <a:latin typeface="Century Gothic" pitchFamily="34" charset="0"/>
            </a:endParaRPr>
          </a:p>
          <a:p>
            <a:pPr lvl="0"/>
            <a:r>
              <a:rPr lang="en-US" sz="1600" dirty="0" smtClean="0">
                <a:latin typeface="Century Gothic" pitchFamily="34" charset="0"/>
              </a:rPr>
              <a:t>Developed for accredited medical practitioners involved in managing patients with a workplace injury or illness</a:t>
            </a:r>
          </a:p>
          <a:p>
            <a:pPr lvl="0"/>
            <a:endParaRPr lang="en-US" sz="1600" dirty="0">
              <a:latin typeface="Century Gothic" pitchFamily="34" charset="0"/>
            </a:endParaRPr>
          </a:p>
          <a:p>
            <a:pPr marL="0" lvl="0" indent="0">
              <a:buNone/>
            </a:pPr>
            <a:r>
              <a:rPr lang="en-US" sz="1600" b="1" dirty="0" smtClean="0">
                <a:latin typeface="Century Gothic" pitchFamily="34" charset="0"/>
              </a:rPr>
              <a:t>Aims to:</a:t>
            </a:r>
          </a:p>
          <a:p>
            <a:pPr lvl="0"/>
            <a:endParaRPr lang="en-US" sz="1600" dirty="0">
              <a:latin typeface="Century Gothic" pitchFamily="34" charset="0"/>
            </a:endParaRPr>
          </a:p>
          <a:p>
            <a:pPr lvl="0"/>
            <a:r>
              <a:rPr lang="en-AU" sz="1600" dirty="0" smtClean="0">
                <a:latin typeface="Century Gothic" pitchFamily="34" charset="0"/>
              </a:rPr>
              <a:t>Provide a </a:t>
            </a:r>
            <a:r>
              <a:rPr lang="en-AU" sz="1600" dirty="0">
                <a:latin typeface="Century Gothic" pitchFamily="34" charset="0"/>
              </a:rPr>
              <a:t>holistic and practical understanding of the injury management process &amp; its philosophies</a:t>
            </a:r>
          </a:p>
          <a:p>
            <a:pPr lvl="0"/>
            <a:endParaRPr lang="en-AU" sz="1600" dirty="0">
              <a:latin typeface="Century Gothic" pitchFamily="34" charset="0"/>
            </a:endParaRPr>
          </a:p>
          <a:p>
            <a:pPr lvl="0"/>
            <a:r>
              <a:rPr lang="en-AU" sz="1600" dirty="0" smtClean="0">
                <a:latin typeface="Century Gothic" pitchFamily="34" charset="0"/>
              </a:rPr>
              <a:t>Highlight </a:t>
            </a:r>
            <a:r>
              <a:rPr lang="en-AU" sz="1600" dirty="0">
                <a:latin typeface="Century Gothic" pitchFamily="34" charset="0"/>
              </a:rPr>
              <a:t>the role and responsibilities, and those of others involved in the injury management process</a:t>
            </a:r>
          </a:p>
          <a:p>
            <a:pPr lvl="0"/>
            <a:endParaRPr lang="en-AU" sz="1600" dirty="0">
              <a:latin typeface="Century Gothic" pitchFamily="34" charset="0"/>
            </a:endParaRPr>
          </a:p>
          <a:p>
            <a:pPr lvl="0"/>
            <a:r>
              <a:rPr lang="en-AU" sz="1600" dirty="0" smtClean="0">
                <a:latin typeface="Century Gothic" pitchFamily="34" charset="0"/>
              </a:rPr>
              <a:t>Explain </a:t>
            </a:r>
            <a:r>
              <a:rPr lang="en-AU" sz="1600" dirty="0">
                <a:latin typeface="Century Gothic" pitchFamily="34" charset="0"/>
              </a:rPr>
              <a:t>WorkCover Tasmania’s expectations of the role in the management of patients with a workplace injury or illness.</a:t>
            </a:r>
          </a:p>
          <a:p>
            <a:pPr lvl="0"/>
            <a:endParaRPr lang="en-US" sz="1600" dirty="0" smtClean="0">
              <a:latin typeface="Century Gothic" pitchFamily="34" charset="0"/>
            </a:endParaRPr>
          </a:p>
          <a:p>
            <a:pPr marL="0" lvl="0" indent="0">
              <a:buNone/>
            </a:pPr>
            <a:endParaRPr lang="en-US" sz="2800" dirty="0" smtClean="0"/>
          </a:p>
          <a:p>
            <a:pPr lvl="0"/>
            <a:endParaRPr lang="en-US" sz="2800" dirty="0" smtClean="0"/>
          </a:p>
          <a:p>
            <a:pPr marL="0" indent="0">
              <a:buNone/>
            </a:pPr>
            <a:endParaRPr lang="en-AU" sz="2800" dirty="0"/>
          </a:p>
        </p:txBody>
      </p:sp>
    </p:spTree>
    <p:extLst>
      <p:ext uri="{BB962C8B-B14F-4D97-AF65-F5344CB8AC3E}">
        <p14:creationId xmlns:p14="http://schemas.microsoft.com/office/powerpoint/2010/main" val="2643702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4" y="359472"/>
            <a:ext cx="8348464" cy="1080120"/>
          </a:xfrm>
          <a:prstGeom prst="rect">
            <a:avLst/>
          </a:prstGeom>
        </p:spPr>
        <p:txBody>
          <a:bodyPr/>
          <a:lstStyle/>
          <a:p>
            <a:r>
              <a:rPr lang="en-AU" dirty="0" smtClean="0">
                <a:solidFill>
                  <a:srgbClr val="F9821D"/>
                </a:solidFill>
                <a:latin typeface="Century Gothic" pitchFamily="34" charset="0"/>
              </a:rPr>
              <a:t>Medical Practitioner Handbook</a:t>
            </a:r>
            <a:endParaRPr lang="en-AU" dirty="0">
              <a:solidFill>
                <a:srgbClr val="F9821D"/>
              </a:solidFill>
              <a:latin typeface="Century Gothic" pitchFamily="34" charset="0"/>
            </a:endParaRPr>
          </a:p>
        </p:txBody>
      </p:sp>
      <p:sp>
        <p:nvSpPr>
          <p:cNvPr id="3" name="Content Placeholder 2"/>
          <p:cNvSpPr>
            <a:spLocks noGrp="1"/>
          </p:cNvSpPr>
          <p:nvPr>
            <p:ph idx="1"/>
          </p:nvPr>
        </p:nvSpPr>
        <p:spPr>
          <a:xfrm>
            <a:off x="395536" y="1221600"/>
            <a:ext cx="8352928" cy="3672408"/>
          </a:xfrm>
        </p:spPr>
        <p:txBody>
          <a:bodyPr>
            <a:normAutofit fontScale="85000" lnSpcReduction="20000"/>
          </a:bodyPr>
          <a:lstStyle/>
          <a:p>
            <a:pPr marL="0" lvl="0" indent="0">
              <a:buNone/>
            </a:pPr>
            <a:r>
              <a:rPr lang="en-AU" sz="2400" dirty="0" smtClean="0">
                <a:latin typeface="Century Gothic" pitchFamily="34" charset="0"/>
              </a:rPr>
              <a:t>Divided into three main sections:</a:t>
            </a:r>
          </a:p>
          <a:p>
            <a:pPr marL="0" lvl="0" indent="0">
              <a:buNone/>
            </a:pPr>
            <a:endParaRPr lang="en-AU" sz="2400" dirty="0" smtClean="0">
              <a:latin typeface="Century Gothic" pitchFamily="34" charset="0"/>
            </a:endParaRPr>
          </a:p>
          <a:p>
            <a:pPr marL="514350" indent="-514350">
              <a:buFont typeface="+mj-lt"/>
              <a:buAutoNum type="arabicPeriod"/>
            </a:pPr>
            <a:r>
              <a:rPr lang="en-AU" sz="2400" b="1" dirty="0" smtClean="0">
                <a:latin typeface="Century Gothic" pitchFamily="34" charset="0"/>
              </a:rPr>
              <a:t>Preparing for the consultation</a:t>
            </a:r>
          </a:p>
          <a:p>
            <a:pPr lvl="1">
              <a:buClr>
                <a:srgbClr val="F9821D"/>
              </a:buClr>
            </a:pPr>
            <a:r>
              <a:rPr lang="en-US" sz="1600" dirty="0" smtClean="0">
                <a:latin typeface="Century Gothic" pitchFamily="34" charset="0"/>
              </a:rPr>
              <a:t>Injury management</a:t>
            </a:r>
          </a:p>
          <a:p>
            <a:pPr lvl="1">
              <a:buClr>
                <a:srgbClr val="F9821D"/>
              </a:buClr>
            </a:pPr>
            <a:r>
              <a:rPr lang="en-US" sz="1600" dirty="0" smtClean="0">
                <a:latin typeface="Century Gothic" pitchFamily="34" charset="0"/>
              </a:rPr>
              <a:t>People involved in the injury management process</a:t>
            </a:r>
          </a:p>
          <a:p>
            <a:pPr lvl="1">
              <a:buClr>
                <a:srgbClr val="F9821D"/>
              </a:buClr>
            </a:pPr>
            <a:endParaRPr lang="en-AU" sz="1600" dirty="0" smtClean="0">
              <a:latin typeface="Century Gothic" pitchFamily="34" charset="0"/>
            </a:endParaRPr>
          </a:p>
          <a:p>
            <a:pPr marL="514350" indent="-514350">
              <a:buFont typeface="+mj-lt"/>
              <a:buAutoNum type="arabicPeriod"/>
            </a:pPr>
            <a:r>
              <a:rPr lang="en-US" sz="2400" b="1" dirty="0" smtClean="0">
                <a:latin typeface="Century Gothic" pitchFamily="34" charset="0"/>
              </a:rPr>
              <a:t>During the consultation</a:t>
            </a:r>
          </a:p>
          <a:p>
            <a:pPr lvl="1">
              <a:buClr>
                <a:srgbClr val="F9821D"/>
              </a:buClr>
            </a:pPr>
            <a:r>
              <a:rPr lang="en-AU" sz="1600" dirty="0">
                <a:latin typeface="Century Gothic" pitchFamily="34" charset="0"/>
              </a:rPr>
              <a:t>Clinical framework principles of injury management</a:t>
            </a:r>
          </a:p>
          <a:p>
            <a:pPr lvl="1">
              <a:buClr>
                <a:srgbClr val="F9821D"/>
              </a:buClr>
            </a:pPr>
            <a:r>
              <a:rPr lang="en-AU" sz="1600" dirty="0">
                <a:latin typeface="Century Gothic" pitchFamily="34" charset="0"/>
              </a:rPr>
              <a:t>Workers Compensation Medical Certificates</a:t>
            </a:r>
          </a:p>
          <a:p>
            <a:pPr lvl="1">
              <a:buClr>
                <a:srgbClr val="F9821D"/>
              </a:buClr>
            </a:pPr>
            <a:r>
              <a:rPr lang="en-AU" sz="1600" dirty="0">
                <a:latin typeface="Century Gothic" pitchFamily="34" charset="0"/>
              </a:rPr>
              <a:t>Assessing the injured </a:t>
            </a:r>
            <a:r>
              <a:rPr lang="en-AU" sz="1600" dirty="0" smtClean="0">
                <a:latin typeface="Century Gothic" pitchFamily="34" charset="0"/>
              </a:rPr>
              <a:t>worker</a:t>
            </a:r>
          </a:p>
          <a:p>
            <a:pPr marL="457200" lvl="1" indent="0">
              <a:buClr>
                <a:srgbClr val="F9821D"/>
              </a:buClr>
              <a:buNone/>
            </a:pPr>
            <a:endParaRPr lang="en-AU" sz="1600" dirty="0">
              <a:latin typeface="Century Gothic" pitchFamily="34" charset="0"/>
            </a:endParaRPr>
          </a:p>
          <a:p>
            <a:pPr marL="514350" indent="-514350">
              <a:buFont typeface="+mj-lt"/>
              <a:buAutoNum type="arabicPeriod"/>
            </a:pPr>
            <a:r>
              <a:rPr lang="en-AU" sz="2400" b="1" dirty="0">
                <a:latin typeface="Century Gothic" pitchFamily="34" charset="0"/>
              </a:rPr>
              <a:t>After the </a:t>
            </a:r>
            <a:r>
              <a:rPr lang="en-AU" sz="2400" b="1" dirty="0" smtClean="0">
                <a:latin typeface="Century Gothic" pitchFamily="34" charset="0"/>
              </a:rPr>
              <a:t>consultation</a:t>
            </a:r>
            <a:endParaRPr lang="en-AU" sz="2400" b="1" dirty="0">
              <a:latin typeface="Century Gothic" pitchFamily="34" charset="0"/>
            </a:endParaRPr>
          </a:p>
          <a:p>
            <a:pPr lvl="1">
              <a:buClr>
                <a:srgbClr val="F9821D"/>
              </a:buClr>
            </a:pPr>
            <a:r>
              <a:rPr lang="en-AU" sz="1600" dirty="0">
                <a:latin typeface="Century Gothic" pitchFamily="34" charset="0"/>
              </a:rPr>
              <a:t>Planning the worker’s treatment and return to work</a:t>
            </a:r>
          </a:p>
          <a:p>
            <a:pPr lvl="1">
              <a:buClr>
                <a:srgbClr val="F9821D"/>
              </a:buClr>
            </a:pPr>
            <a:r>
              <a:rPr lang="en-AU" sz="1600" dirty="0">
                <a:latin typeface="Century Gothic" pitchFamily="34" charset="0"/>
              </a:rPr>
              <a:t>Other health care professionals</a:t>
            </a:r>
          </a:p>
          <a:p>
            <a:pPr marL="0" indent="0">
              <a:buNone/>
            </a:pPr>
            <a:endParaRPr lang="en-AU" sz="2800" dirty="0"/>
          </a:p>
        </p:txBody>
      </p:sp>
    </p:spTree>
    <p:extLst>
      <p:ext uri="{BB962C8B-B14F-4D97-AF65-F5344CB8AC3E}">
        <p14:creationId xmlns:p14="http://schemas.microsoft.com/office/powerpoint/2010/main" val="3000352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1948"/>
            <a:ext cx="8229600" cy="857250"/>
          </a:xfrm>
        </p:spPr>
        <p:txBody>
          <a:bodyPr>
            <a:normAutofit fontScale="90000"/>
          </a:bodyPr>
          <a:lstStyle/>
          <a:p>
            <a:r>
              <a:rPr lang="en-AU" dirty="0" smtClean="0"/>
              <a:t>WorkSafe Tasmania</a:t>
            </a:r>
            <a:br>
              <a:rPr lang="en-AU" dirty="0" smtClean="0"/>
            </a:br>
            <a:r>
              <a:rPr lang="en-AU" dirty="0" smtClean="0"/>
              <a:t>Scheme Update</a:t>
            </a:r>
            <a:endParaRPr lang="en-AU" dirty="0"/>
          </a:p>
        </p:txBody>
      </p:sp>
      <p:sp>
        <p:nvSpPr>
          <p:cNvPr id="3" name="Rectangle 10"/>
          <p:cNvSpPr>
            <a:spLocks noChangeArrowheads="1"/>
          </p:cNvSpPr>
          <p:nvPr/>
        </p:nvSpPr>
        <p:spPr bwMode="auto">
          <a:xfrm>
            <a:off x="647699" y="2851500"/>
            <a:ext cx="7750175"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dirty="0" smtClean="0">
                <a:solidFill>
                  <a:srgbClr val="DA1221"/>
                </a:solidFill>
                <a:latin typeface="Century Gothic" pitchFamily="34" charset="0"/>
              </a:rPr>
              <a:t>Brad Parker</a:t>
            </a:r>
          </a:p>
          <a:p>
            <a:pPr algn="ctr"/>
            <a:r>
              <a:rPr lang="en-US" sz="2400" b="1" dirty="0" smtClean="0">
                <a:solidFill>
                  <a:srgbClr val="DA1221"/>
                </a:solidFill>
                <a:latin typeface="Century Gothic" pitchFamily="34" charset="0"/>
              </a:rPr>
              <a:t>Director Compensation and Communication</a:t>
            </a:r>
            <a:endParaRPr lang="en-AU" altLang="ja-JP" sz="3200" dirty="0">
              <a:solidFill>
                <a:srgbClr val="DA1221"/>
              </a:solidFill>
              <a:latin typeface="Century Gothic" pitchFamily="34" charset="0"/>
            </a:endParaRPr>
          </a:p>
          <a:p>
            <a:pPr algn="ctr"/>
            <a:r>
              <a:rPr lang="en-US" sz="2000" b="1" dirty="0">
                <a:latin typeface="Century Gothic" pitchFamily="34" charset="0"/>
                <a:cs typeface="Arial" pitchFamily="34" charset="0"/>
                <a:sym typeface="Symbol" pitchFamily="18" charset="2"/>
              </a:rPr>
              <a:t>©</a:t>
            </a:r>
            <a:r>
              <a:rPr lang="en-US" sz="2000" b="1" dirty="0">
                <a:latin typeface="Century Gothic" pitchFamily="34" charset="0"/>
                <a:cs typeface="Arial" pitchFamily="34" charset="0"/>
                <a:sym typeface="Arial Bold" pitchFamily="-65" charset="0"/>
              </a:rPr>
              <a:t> </a:t>
            </a:r>
            <a:r>
              <a:rPr lang="en-US" sz="2000" b="1" dirty="0" smtClean="0">
                <a:latin typeface="Century Gothic" pitchFamily="34" charset="0"/>
                <a:cs typeface="Arial" pitchFamily="34" charset="0"/>
                <a:sym typeface="Arial Bold" pitchFamily="-65" charset="0"/>
              </a:rPr>
              <a:t>WorkCover Tasmania Board</a:t>
            </a:r>
            <a:endParaRPr lang="en-AU" sz="2000" dirty="0">
              <a:latin typeface="Century Gothic" pitchFamily="34" charset="0"/>
              <a:cs typeface="Arial" pitchFamily="34" charset="0"/>
            </a:endParaRPr>
          </a:p>
          <a:p>
            <a:pPr algn="ctr"/>
            <a:endParaRPr lang="en-US" sz="1000" i="1" dirty="0">
              <a:latin typeface="Century Gothic" pitchFamily="34" charset="0"/>
            </a:endParaRPr>
          </a:p>
          <a:p>
            <a:pPr algn="ctr"/>
            <a:r>
              <a:rPr lang="en-US" sz="1000" i="1" dirty="0">
                <a:latin typeface="Century Gothic" pitchFamily="34" charset="0"/>
              </a:rPr>
              <a:t>This presentation has been prepared for the Actuaries Institute </a:t>
            </a:r>
            <a:r>
              <a:rPr lang="en-AU" sz="1000" i="1" dirty="0" smtClean="0">
                <a:latin typeface="Century Gothic" pitchFamily="34" charset="0"/>
              </a:rPr>
              <a:t>2013 Injury Schemes</a:t>
            </a:r>
            <a:r>
              <a:rPr lang="en-AU" sz="1000" i="1" baseline="0" dirty="0" smtClean="0">
                <a:latin typeface="Century Gothic" pitchFamily="34" charset="0"/>
              </a:rPr>
              <a:t> Seminar</a:t>
            </a:r>
            <a:r>
              <a:rPr lang="en-AU" sz="1000" i="1" dirty="0" smtClean="0">
                <a:latin typeface="Century Gothic" pitchFamily="34" charset="0"/>
              </a:rPr>
              <a:t>.</a:t>
            </a:r>
            <a:r>
              <a:rPr lang="en-AU" sz="1000" dirty="0" smtClean="0">
                <a:latin typeface="Century Gothic" pitchFamily="34" charset="0"/>
              </a:rPr>
              <a:t> </a:t>
            </a:r>
            <a:endParaRPr lang="en-AU" sz="1000" dirty="0">
              <a:latin typeface="Century Gothic" pitchFamily="34" charset="0"/>
            </a:endParaRPr>
          </a:p>
          <a:p>
            <a:pPr algn="ctr"/>
            <a:r>
              <a:rPr lang="en-AU" sz="1000" i="1" dirty="0">
                <a:latin typeface="Century Gothic" pitchFamily="34" charset="0"/>
              </a:rPr>
              <a:t>The Institute Council wishes it to be understood that opinions put forward herein are not necessarily those of the Institute and the Council is not responsible for those opinions.</a:t>
            </a:r>
            <a:endParaRPr lang="en-AU" sz="1000" dirty="0">
              <a:latin typeface="Century Gothic" pitchFamily="34" charset="0"/>
            </a:endParaRPr>
          </a:p>
          <a:p>
            <a:endParaRPr lang="en-AU" sz="3000" dirty="0">
              <a:solidFill>
                <a:srgbClr val="066A9D"/>
              </a:solidFill>
              <a:latin typeface="55 Helvetica Roman" pitchFamily="-48" charset="0"/>
            </a:endParaRPr>
          </a:p>
        </p:txBody>
      </p:sp>
    </p:spTree>
    <p:extLst>
      <p:ext uri="{BB962C8B-B14F-4D97-AF65-F5344CB8AC3E}">
        <p14:creationId xmlns:p14="http://schemas.microsoft.com/office/powerpoint/2010/main" val="1847037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979"/>
            <a:ext cx="8229600" cy="526424"/>
          </a:xfrm>
        </p:spPr>
        <p:txBody>
          <a:bodyPr/>
          <a:lstStyle/>
          <a:p>
            <a:r>
              <a:rPr lang="en-US" dirty="0" smtClean="0"/>
              <a:t>Scheme Overview</a:t>
            </a:r>
            <a:endParaRPr lang="en-AU" dirty="0"/>
          </a:p>
        </p:txBody>
      </p:sp>
      <p:sp>
        <p:nvSpPr>
          <p:cNvPr id="3" name="Content Placeholder 2"/>
          <p:cNvSpPr>
            <a:spLocks noGrp="1"/>
          </p:cNvSpPr>
          <p:nvPr>
            <p:ph idx="1"/>
          </p:nvPr>
        </p:nvSpPr>
        <p:spPr>
          <a:xfrm>
            <a:off x="457200" y="1222807"/>
            <a:ext cx="4011433" cy="3587732"/>
          </a:xfrm>
        </p:spPr>
        <p:txBody>
          <a:bodyPr>
            <a:normAutofit/>
          </a:bodyPr>
          <a:lstStyle/>
          <a:p>
            <a:pPr marL="0" indent="0" defTabSz="1300163">
              <a:lnSpc>
                <a:spcPct val="80000"/>
              </a:lnSpc>
              <a:spcBef>
                <a:spcPts val="1800"/>
              </a:spcBef>
              <a:buClr>
                <a:srgbClr val="FFFFFF"/>
              </a:buClr>
              <a:buNone/>
              <a:defRPr/>
            </a:pPr>
            <a:r>
              <a:rPr lang="en-US" b="1" dirty="0">
                <a:sym typeface="Helvetica Light" charset="0"/>
              </a:rPr>
              <a:t>In 2012-13:</a:t>
            </a:r>
          </a:p>
          <a:p>
            <a:pPr defTabSz="1300163">
              <a:lnSpc>
                <a:spcPct val="80000"/>
              </a:lnSpc>
              <a:spcBef>
                <a:spcPts val="1800"/>
              </a:spcBef>
              <a:buClr>
                <a:srgbClr val="DA1221"/>
              </a:buClr>
              <a:buFont typeface="Wingdings" pitchFamily="2" charset="2"/>
              <a:buChar char="ü"/>
              <a:defRPr/>
            </a:pPr>
            <a:r>
              <a:rPr lang="en-US" dirty="0" smtClean="0">
                <a:sym typeface="Helvetica Light" charset="0"/>
              </a:rPr>
              <a:t>7 Licensed Insurers</a:t>
            </a:r>
          </a:p>
          <a:p>
            <a:pPr defTabSz="1300163">
              <a:lnSpc>
                <a:spcPct val="80000"/>
              </a:lnSpc>
              <a:spcBef>
                <a:spcPts val="1800"/>
              </a:spcBef>
              <a:buClr>
                <a:srgbClr val="DA1221"/>
              </a:buClr>
              <a:buFont typeface="Wingdings" pitchFamily="2" charset="2"/>
              <a:buChar char="ü"/>
              <a:defRPr/>
            </a:pPr>
            <a:r>
              <a:rPr lang="en-US" dirty="0" smtClean="0">
                <a:sym typeface="Helvetica Light" charset="0"/>
              </a:rPr>
              <a:t>11 Self Insurers</a:t>
            </a:r>
          </a:p>
          <a:p>
            <a:pPr defTabSz="1300163">
              <a:lnSpc>
                <a:spcPct val="80000"/>
              </a:lnSpc>
              <a:spcBef>
                <a:spcPts val="1800"/>
              </a:spcBef>
              <a:buClr>
                <a:srgbClr val="DA1221"/>
              </a:buClr>
              <a:buFont typeface="Wingdings" pitchFamily="2" charset="2"/>
              <a:buChar char="ü"/>
              <a:defRPr/>
            </a:pPr>
            <a:r>
              <a:rPr lang="en-US" dirty="0" smtClean="0">
                <a:sym typeface="Helvetica Light" charset="0"/>
              </a:rPr>
              <a:t>Tasmanian State Service </a:t>
            </a:r>
          </a:p>
          <a:p>
            <a:pPr defTabSz="1300163">
              <a:lnSpc>
                <a:spcPct val="80000"/>
              </a:lnSpc>
              <a:spcBef>
                <a:spcPts val="1800"/>
              </a:spcBef>
              <a:buClr>
                <a:srgbClr val="DA1221"/>
              </a:buClr>
              <a:buFont typeface="Wingdings" pitchFamily="2" charset="2"/>
              <a:buChar char="ü"/>
              <a:defRPr/>
            </a:pPr>
            <a:r>
              <a:rPr lang="en-US" dirty="0" smtClean="0">
                <a:sym typeface="Helvetica Light" charset="0"/>
              </a:rPr>
              <a:t>Total  Written Premium $145,000,000 </a:t>
            </a:r>
            <a:endParaRPr lang="en-AU" dirty="0" smtClean="0">
              <a:sym typeface="Helvetica Light" charset="0"/>
            </a:endParaRPr>
          </a:p>
          <a:p>
            <a:pPr defTabSz="1300163">
              <a:lnSpc>
                <a:spcPct val="80000"/>
              </a:lnSpc>
              <a:spcBef>
                <a:spcPts val="1800"/>
              </a:spcBef>
              <a:buClr>
                <a:srgbClr val="DA1221"/>
              </a:buClr>
              <a:buFont typeface="Wingdings" pitchFamily="2" charset="2"/>
              <a:buChar char="ü"/>
              <a:defRPr/>
            </a:pPr>
            <a:r>
              <a:rPr lang="en-AU" dirty="0" smtClean="0">
                <a:sym typeface="Helvetica Light" charset="0"/>
              </a:rPr>
              <a:t>232 </a:t>
            </a:r>
            <a:r>
              <a:rPr lang="en-AU" dirty="0">
                <a:sym typeface="Helvetica Light" charset="0"/>
              </a:rPr>
              <a:t>000 FTE </a:t>
            </a:r>
            <a:r>
              <a:rPr lang="en-AU" dirty="0" smtClean="0">
                <a:sym typeface="Helvetica Light" charset="0"/>
              </a:rPr>
              <a:t>workers</a:t>
            </a:r>
            <a:endParaRPr lang="en-AU" dirty="0">
              <a:sym typeface="Helvetica Light" charset="0"/>
            </a:endParaRPr>
          </a:p>
          <a:p>
            <a:pPr defTabSz="1300163">
              <a:lnSpc>
                <a:spcPct val="80000"/>
              </a:lnSpc>
              <a:spcBef>
                <a:spcPts val="1800"/>
              </a:spcBef>
              <a:buClr>
                <a:srgbClr val="DA1221"/>
              </a:buClr>
              <a:buFont typeface="Wingdings" pitchFamily="2" charset="2"/>
              <a:buChar char="ü"/>
              <a:defRPr/>
            </a:pPr>
            <a:r>
              <a:rPr lang="en-AU" dirty="0">
                <a:sym typeface="Helvetica Light" charset="0"/>
              </a:rPr>
              <a:t>8 400 new claims reported</a:t>
            </a:r>
          </a:p>
          <a:p>
            <a:pPr defTabSz="1300163">
              <a:lnSpc>
                <a:spcPct val="80000"/>
              </a:lnSpc>
              <a:spcBef>
                <a:spcPts val="1800"/>
              </a:spcBef>
              <a:buClr>
                <a:srgbClr val="DA1221"/>
              </a:buClr>
              <a:buFont typeface="Wingdings" pitchFamily="2" charset="2"/>
              <a:buChar char="ü"/>
              <a:defRPr/>
            </a:pPr>
            <a:r>
              <a:rPr lang="en-AU" dirty="0">
                <a:sym typeface="Helvetica Light" charset="0"/>
              </a:rPr>
              <a:t>5 500 (or 66%) of claims received weekly </a:t>
            </a:r>
            <a:r>
              <a:rPr lang="en-AU" dirty="0" smtClean="0">
                <a:sym typeface="Helvetica Light" charset="0"/>
              </a:rPr>
              <a:t>benefits</a:t>
            </a:r>
            <a:endParaRPr lang="en-AU" dirty="0">
              <a:sym typeface="Helvetica Light" charset="0"/>
            </a:endParaRPr>
          </a:p>
        </p:txBody>
      </p:sp>
      <p:sp>
        <p:nvSpPr>
          <p:cNvPr id="4" name="Content Placeholder 2"/>
          <p:cNvSpPr txBox="1">
            <a:spLocks/>
          </p:cNvSpPr>
          <p:nvPr/>
        </p:nvSpPr>
        <p:spPr>
          <a:xfrm>
            <a:off x="4831578" y="1574350"/>
            <a:ext cx="3669527" cy="331569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1300163">
              <a:lnSpc>
                <a:spcPct val="80000"/>
              </a:lnSpc>
              <a:spcBef>
                <a:spcPts val="1800"/>
              </a:spcBef>
              <a:buClr>
                <a:srgbClr val="DA1221"/>
              </a:buClr>
              <a:buFont typeface="Wingdings" pitchFamily="2" charset="2"/>
              <a:buChar char="ü"/>
              <a:defRPr/>
            </a:pPr>
            <a:r>
              <a:rPr lang="en-US" dirty="0" smtClean="0">
                <a:sym typeface="Helvetica Light" charset="0"/>
              </a:rPr>
              <a:t>Total claims payments $147 million</a:t>
            </a:r>
          </a:p>
          <a:p>
            <a:pPr lvl="1" defTabSz="1300163">
              <a:lnSpc>
                <a:spcPct val="80000"/>
              </a:lnSpc>
              <a:spcBef>
                <a:spcPts val="1800"/>
              </a:spcBef>
              <a:buClr>
                <a:srgbClr val="DA1221"/>
              </a:buClr>
              <a:buFont typeface="Wingdings" pitchFamily="2" charset="2"/>
              <a:buChar char="ü"/>
              <a:defRPr/>
            </a:pPr>
            <a:r>
              <a:rPr lang="en-US" dirty="0" smtClean="0">
                <a:sym typeface="Helvetica Light" charset="0"/>
              </a:rPr>
              <a:t>Total weekly benefits $49 million</a:t>
            </a:r>
          </a:p>
          <a:p>
            <a:pPr lvl="1" defTabSz="1300163">
              <a:lnSpc>
                <a:spcPct val="80000"/>
              </a:lnSpc>
              <a:spcBef>
                <a:spcPts val="1800"/>
              </a:spcBef>
              <a:buClr>
                <a:srgbClr val="DA1221"/>
              </a:buClr>
              <a:buFont typeface="Wingdings" pitchFamily="2" charset="2"/>
              <a:buChar char="ü"/>
              <a:defRPr/>
            </a:pPr>
            <a:r>
              <a:rPr lang="en-US" dirty="0" smtClean="0">
                <a:sym typeface="Helvetica Light" charset="0"/>
              </a:rPr>
              <a:t>Lump sum benefits $41 million</a:t>
            </a:r>
          </a:p>
          <a:p>
            <a:pPr lvl="1" defTabSz="1300163">
              <a:lnSpc>
                <a:spcPct val="80000"/>
              </a:lnSpc>
              <a:spcBef>
                <a:spcPts val="1800"/>
              </a:spcBef>
              <a:buClr>
                <a:srgbClr val="DA1221"/>
              </a:buClr>
              <a:buFont typeface="Wingdings" pitchFamily="2" charset="2"/>
              <a:buChar char="ü"/>
              <a:defRPr/>
            </a:pPr>
            <a:r>
              <a:rPr lang="en-US" dirty="0" smtClean="0">
                <a:sym typeface="Helvetica Light" charset="0"/>
              </a:rPr>
              <a:t>M</a:t>
            </a:r>
            <a:r>
              <a:rPr lang="en-US" dirty="0">
                <a:sym typeface="Helvetica Light" charset="0"/>
              </a:rPr>
              <a:t>edical and related benefits $46 million</a:t>
            </a:r>
          </a:p>
          <a:p>
            <a:pPr defTabSz="1300163">
              <a:lnSpc>
                <a:spcPct val="80000"/>
              </a:lnSpc>
              <a:spcBef>
                <a:spcPts val="1800"/>
              </a:spcBef>
              <a:buClr>
                <a:srgbClr val="DA1221"/>
              </a:buClr>
              <a:buFont typeface="Wingdings" pitchFamily="2" charset="2"/>
              <a:buChar char="ü"/>
              <a:defRPr/>
            </a:pPr>
            <a:r>
              <a:rPr lang="en-AU" dirty="0">
                <a:sym typeface="Helvetica Light" charset="0"/>
              </a:rPr>
              <a:t>Average claim size $17 500</a:t>
            </a:r>
          </a:p>
          <a:p>
            <a:pPr defTabSz="1300163">
              <a:lnSpc>
                <a:spcPct val="80000"/>
              </a:lnSpc>
              <a:spcBef>
                <a:spcPts val="1800"/>
              </a:spcBef>
              <a:buClr>
                <a:srgbClr val="DA1221"/>
              </a:buClr>
              <a:buFont typeface="Wingdings" pitchFamily="2" charset="2"/>
              <a:buChar char="ü"/>
              <a:defRPr/>
            </a:pPr>
            <a:r>
              <a:rPr lang="en-AU" dirty="0">
                <a:sym typeface="Helvetica Light" charset="0"/>
              </a:rPr>
              <a:t>Average medical and related benefits $5400</a:t>
            </a:r>
          </a:p>
          <a:p>
            <a:pPr lvl="1" defTabSz="1300163">
              <a:lnSpc>
                <a:spcPct val="80000"/>
              </a:lnSpc>
              <a:spcBef>
                <a:spcPts val="1800"/>
              </a:spcBef>
              <a:buClr>
                <a:srgbClr val="DA1221"/>
              </a:buClr>
              <a:buFont typeface="Wingdings" pitchFamily="2" charset="2"/>
              <a:buChar char="ü"/>
              <a:defRPr/>
            </a:pPr>
            <a:endParaRPr lang="en-US" sz="1400" dirty="0">
              <a:sym typeface="Helvetica Light" charset="0"/>
            </a:endParaRPr>
          </a:p>
          <a:p>
            <a:pPr>
              <a:buClr>
                <a:srgbClr val="DA1221"/>
              </a:buClr>
              <a:buFont typeface="Wingdings" pitchFamily="2" charset="2"/>
              <a:buChar char="ü"/>
            </a:pPr>
            <a:endParaRPr lang="en-AU" sz="700" dirty="0"/>
          </a:p>
        </p:txBody>
      </p:sp>
    </p:spTree>
    <p:extLst>
      <p:ext uri="{BB962C8B-B14F-4D97-AF65-F5344CB8AC3E}">
        <p14:creationId xmlns:p14="http://schemas.microsoft.com/office/powerpoint/2010/main" val="391958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979"/>
            <a:ext cx="8229600" cy="478717"/>
          </a:xfrm>
        </p:spPr>
        <p:txBody>
          <a:bodyPr>
            <a:normAutofit fontScale="90000"/>
          </a:bodyPr>
          <a:lstStyle/>
          <a:p>
            <a:pPr algn="l"/>
            <a:r>
              <a:rPr lang="en-AU" dirty="0" smtClean="0"/>
              <a:t>Recent developments</a:t>
            </a:r>
            <a:endParaRPr lang="en-AU" dirty="0"/>
          </a:p>
        </p:txBody>
      </p:sp>
      <p:sp>
        <p:nvSpPr>
          <p:cNvPr id="3" name="Content Placeholder 2"/>
          <p:cNvSpPr>
            <a:spLocks noGrp="1"/>
          </p:cNvSpPr>
          <p:nvPr>
            <p:ph idx="1"/>
          </p:nvPr>
        </p:nvSpPr>
        <p:spPr>
          <a:xfrm>
            <a:off x="457200" y="1164389"/>
            <a:ext cx="8229600" cy="3757468"/>
          </a:xfrm>
        </p:spPr>
        <p:txBody>
          <a:bodyPr>
            <a:normAutofit fontScale="70000" lnSpcReduction="20000"/>
          </a:bodyPr>
          <a:lstStyle/>
          <a:p>
            <a:pPr>
              <a:spcAft>
                <a:spcPts val="1200"/>
              </a:spcAft>
            </a:pPr>
            <a:r>
              <a:rPr lang="en-US" sz="2000" dirty="0" smtClean="0"/>
              <a:t>WIMS went live 1 July 2012</a:t>
            </a:r>
          </a:p>
          <a:p>
            <a:pPr lvl="1">
              <a:spcAft>
                <a:spcPts val="1200"/>
              </a:spcAft>
            </a:pPr>
            <a:r>
              <a:rPr lang="en-US" sz="1500" dirty="0" smtClean="0"/>
              <a:t>Resulted in a higher than usual level of uncertainty in the data for the first six months following implementation.  However a number of initial teething problems have now been sorted out with only a small number of issues left to resolve</a:t>
            </a:r>
          </a:p>
          <a:p>
            <a:pPr>
              <a:spcAft>
                <a:spcPts val="1200"/>
              </a:spcAft>
            </a:pPr>
            <a:r>
              <a:rPr lang="en-AU" sz="2000" dirty="0" smtClean="0"/>
              <a:t>Primary </a:t>
            </a:r>
            <a:r>
              <a:rPr lang="en-AU" sz="2000" dirty="0"/>
              <a:t>Treating Medical Practitioner Role introduced July 2010 </a:t>
            </a:r>
            <a:endParaRPr lang="en-AU" sz="2000" dirty="0" smtClean="0"/>
          </a:p>
          <a:p>
            <a:pPr lvl="1">
              <a:spcAft>
                <a:spcPts val="1200"/>
              </a:spcAft>
            </a:pPr>
            <a:r>
              <a:rPr lang="en-AU" sz="1500" dirty="0" smtClean="0"/>
              <a:t>Requires </a:t>
            </a:r>
            <a:r>
              <a:rPr lang="en-AU" sz="1500" dirty="0"/>
              <a:t>medical professionals to spend more time with injured workers at the initial consultation to ensure claimants are being treated </a:t>
            </a:r>
            <a:r>
              <a:rPr lang="en-AU" sz="1500" dirty="0" smtClean="0"/>
              <a:t>appropriately</a:t>
            </a:r>
          </a:p>
          <a:p>
            <a:pPr lvl="1">
              <a:spcAft>
                <a:spcPts val="1200"/>
              </a:spcAft>
            </a:pPr>
            <a:r>
              <a:rPr lang="en-AU" sz="1500" dirty="0" smtClean="0"/>
              <a:t>Resulted in </a:t>
            </a:r>
            <a:r>
              <a:rPr lang="en-AU" sz="1500" dirty="0"/>
              <a:t>an increase in above-medical-excess </a:t>
            </a:r>
            <a:r>
              <a:rPr lang="en-AU" sz="1500" dirty="0" smtClean="0"/>
              <a:t>claims, but we think these </a:t>
            </a:r>
            <a:r>
              <a:rPr lang="en-AU" sz="1500" dirty="0"/>
              <a:t>relate to claimants with more minor injuries</a:t>
            </a:r>
          </a:p>
          <a:p>
            <a:pPr>
              <a:spcAft>
                <a:spcPts val="1200"/>
              </a:spcAft>
            </a:pPr>
            <a:r>
              <a:rPr lang="en-AU" sz="2000" dirty="0" smtClean="0"/>
              <a:t>Impairment assessment </a:t>
            </a:r>
            <a:r>
              <a:rPr lang="en-AU" sz="2000" dirty="0"/>
              <a:t>guides </a:t>
            </a:r>
            <a:r>
              <a:rPr lang="en-AU" sz="2000" dirty="0" smtClean="0"/>
              <a:t>v3 introduced October 2011</a:t>
            </a:r>
          </a:p>
          <a:p>
            <a:pPr lvl="1">
              <a:spcAft>
                <a:spcPts val="1200"/>
              </a:spcAft>
            </a:pPr>
            <a:r>
              <a:rPr lang="en-AU" sz="1500" dirty="0" smtClean="0"/>
              <a:t>The </a:t>
            </a:r>
            <a:r>
              <a:rPr lang="en-AU" sz="1500" dirty="0"/>
              <a:t>intention of the revised Guidelines was to provide </a:t>
            </a:r>
            <a:r>
              <a:rPr lang="en-AU" sz="1500" dirty="0" smtClean="0"/>
              <a:t>clarification </a:t>
            </a:r>
            <a:r>
              <a:rPr lang="en-AU" sz="1500" dirty="0"/>
              <a:t>on the methodology to be applied in assessing Whole Person Impairment (WPI), </a:t>
            </a:r>
            <a:r>
              <a:rPr lang="en-AU" sz="1500" dirty="0" smtClean="0"/>
              <a:t>but there </a:t>
            </a:r>
            <a:r>
              <a:rPr lang="en-AU" sz="1500" dirty="0"/>
              <a:t>have been concerns raised by insurers and doctors that the new Guidelines may result in higher WPI assessments, in particularly for injuries involving spinal </a:t>
            </a:r>
            <a:r>
              <a:rPr lang="en-AU" sz="1500" dirty="0" smtClean="0"/>
              <a:t>fusion</a:t>
            </a:r>
          </a:p>
          <a:p>
            <a:pPr lvl="1">
              <a:spcAft>
                <a:spcPts val="1200"/>
              </a:spcAft>
            </a:pPr>
            <a:r>
              <a:rPr lang="en-AU" sz="1500" dirty="0" smtClean="0"/>
              <a:t>The scheme actuaries have allowed </a:t>
            </a:r>
            <a:r>
              <a:rPr lang="en-AU" sz="1500" dirty="0"/>
              <a:t>for a 4% increase in lump sum costs </a:t>
            </a:r>
            <a:r>
              <a:rPr lang="en-AU" sz="1500" dirty="0" smtClean="0"/>
              <a:t>as a result</a:t>
            </a:r>
            <a:endParaRPr lang="en-AU" sz="1500"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4</a:t>
            </a:fld>
            <a:endParaRPr lang="en-US" dirty="0"/>
          </a:p>
        </p:txBody>
      </p:sp>
    </p:spTree>
    <p:extLst>
      <p:ext uri="{BB962C8B-B14F-4D97-AF65-F5344CB8AC3E}">
        <p14:creationId xmlns:p14="http://schemas.microsoft.com/office/powerpoint/2010/main" val="104541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979"/>
            <a:ext cx="8229600" cy="446911"/>
          </a:xfrm>
        </p:spPr>
        <p:txBody>
          <a:bodyPr>
            <a:normAutofit fontScale="90000"/>
          </a:bodyPr>
          <a:lstStyle/>
          <a:p>
            <a:pPr algn="l"/>
            <a:r>
              <a:rPr lang="en-AU" dirty="0" smtClean="0"/>
              <a:t>Coverage</a:t>
            </a:r>
            <a:endParaRPr lang="en-AU" dirty="0"/>
          </a:p>
        </p:txBody>
      </p:sp>
      <p:sp>
        <p:nvSpPr>
          <p:cNvPr id="3" name="Content Placeholder 2"/>
          <p:cNvSpPr>
            <a:spLocks noGrp="1"/>
          </p:cNvSpPr>
          <p:nvPr>
            <p:ph idx="1"/>
          </p:nvPr>
        </p:nvSpPr>
        <p:spPr>
          <a:xfrm>
            <a:off x="457200" y="1041621"/>
            <a:ext cx="8229600" cy="4010202"/>
          </a:xfrm>
        </p:spPr>
        <p:txBody>
          <a:bodyPr/>
          <a:lstStyle/>
          <a:p>
            <a:pPr marL="0" indent="0">
              <a:buNone/>
              <a:defRPr/>
            </a:pPr>
            <a:r>
              <a:rPr lang="en-AU" sz="2000" dirty="0" smtClean="0"/>
              <a:t>Wages </a:t>
            </a:r>
            <a:r>
              <a:rPr lang="en-AU" sz="2000" dirty="0"/>
              <a:t>increased by 3% in real terms (</a:t>
            </a:r>
            <a:r>
              <a:rPr lang="en-AU" sz="2000" dirty="0" smtClean="0"/>
              <a:t>i.e</a:t>
            </a:r>
            <a:r>
              <a:rPr lang="en-AU" sz="2000" dirty="0"/>
              <a:t>. after adjusting for inflationary increases</a:t>
            </a:r>
            <a:r>
              <a:rPr lang="en-AU" sz="2000" dirty="0" smtClean="0"/>
              <a:t>).  This is the first real increase in wages since 2009</a:t>
            </a:r>
            <a:endParaRPr lang="en-AU" sz="2000" dirty="0"/>
          </a:p>
          <a:p>
            <a:pPr marL="0" indent="0">
              <a:buNone/>
            </a:pPr>
            <a:endParaRPr lang="en-AU" sz="1800" dirty="0" smtClean="0"/>
          </a:p>
          <a:p>
            <a:endParaRPr lang="en-AU" sz="1800"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5</a:t>
            </a:fld>
            <a:endParaRPr lang="en-US" dirty="0"/>
          </a:p>
        </p:txBody>
      </p:sp>
      <p:pic>
        <p:nvPicPr>
          <p:cNvPr id="5" name="Picture 4"/>
          <p:cNvPicPr/>
          <p:nvPr>
            <p:extLst>
              <p:ext uri="{D42A27DB-BD31-4B8C-83A1-F6EECF244321}">
                <p14:modId xmlns:p14="http://schemas.microsoft.com/office/powerpoint/2010/main" val="61198668"/>
              </p:ext>
            </p:extLst>
          </p:nvPr>
        </p:nvPicPr>
        <p:blipFill>
          <a:blip r:embed="rId3"/>
          <a:stretch>
            <a:fillRect/>
          </a:stretch>
        </p:blipFill>
        <p:spPr>
          <a:xfrm>
            <a:off x="954157" y="1971923"/>
            <a:ext cx="6685834" cy="3079901"/>
          </a:xfrm>
          <a:prstGeom prst="rect">
            <a:avLst/>
          </a:prstGeom>
        </p:spPr>
      </p:pic>
    </p:spTree>
    <p:extLst>
      <p:ext uri="{BB962C8B-B14F-4D97-AF65-F5344CB8AC3E}">
        <p14:creationId xmlns:p14="http://schemas.microsoft.com/office/powerpoint/2010/main" val="1960096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1" y="384953"/>
            <a:ext cx="8229600" cy="800075"/>
          </a:xfrm>
        </p:spPr>
        <p:txBody>
          <a:bodyPr/>
          <a:lstStyle/>
          <a:p>
            <a:r>
              <a:rPr lang="en-AU" dirty="0" smtClean="0"/>
              <a:t>Total claim numbers</a:t>
            </a:r>
            <a:endParaRPr lang="en-AU" dirty="0"/>
          </a:p>
        </p:txBody>
      </p:sp>
      <p:sp>
        <p:nvSpPr>
          <p:cNvPr id="3" name="Content Placeholder 2"/>
          <p:cNvSpPr>
            <a:spLocks noGrp="1"/>
          </p:cNvSpPr>
          <p:nvPr>
            <p:ph idx="1"/>
          </p:nvPr>
        </p:nvSpPr>
        <p:spPr>
          <a:xfrm>
            <a:off x="457199" y="1185028"/>
            <a:ext cx="8122357" cy="3319016"/>
          </a:xfrm>
        </p:spPr>
        <p:txBody>
          <a:bodyPr/>
          <a:lstStyle/>
          <a:p>
            <a:pPr marL="0" indent="0">
              <a:buNone/>
              <a:defRPr/>
            </a:pPr>
            <a:r>
              <a:rPr lang="en-AU" sz="2000" dirty="0" smtClean="0"/>
              <a:t>Total claims have reduced over the ten year period shown, with a sizable reduction in the last year</a:t>
            </a:r>
            <a:endParaRPr lang="en-AU" sz="2000" dirty="0"/>
          </a:p>
          <a:p>
            <a:pPr marL="0" indent="0">
              <a:buNone/>
            </a:pPr>
            <a:endParaRPr lang="en-AU" sz="1800" dirty="0" smtClean="0"/>
          </a:p>
          <a:p>
            <a:endParaRPr lang="en-AU" sz="1800" dirty="0"/>
          </a:p>
        </p:txBody>
      </p:sp>
      <p:sp>
        <p:nvSpPr>
          <p:cNvPr id="4" name="Slide Number Placeholder 3"/>
          <p:cNvSpPr>
            <a:spLocks noGrp="1"/>
          </p:cNvSpPr>
          <p:nvPr>
            <p:ph type="sldNum" sz="quarter" idx="12"/>
          </p:nvPr>
        </p:nvSpPr>
        <p:spPr/>
        <p:txBody>
          <a:bodyPr/>
          <a:lstStyle/>
          <a:p>
            <a:fld id="{88A581E8-F934-7E40-A1F6-D8E9C392DA3A}" type="slidenum">
              <a:rPr lang="en-US" smtClean="0"/>
              <a:pPr/>
              <a:t>6</a:t>
            </a:fld>
            <a:endParaRPr lang="en-US" dirty="0"/>
          </a:p>
        </p:txBody>
      </p:sp>
      <p:pic>
        <p:nvPicPr>
          <p:cNvPr id="5" name="Picture 4"/>
          <p:cNvPicPr/>
          <p:nvPr>
            <p:extLst>
              <p:ext uri="{D42A27DB-BD31-4B8C-83A1-F6EECF244321}">
                <p14:modId xmlns:p14="http://schemas.microsoft.com/office/powerpoint/2010/main" val="2965176936"/>
              </p:ext>
            </p:extLst>
          </p:nvPr>
        </p:nvPicPr>
        <p:blipFill>
          <a:blip r:embed="rId3"/>
          <a:stretch>
            <a:fillRect/>
          </a:stretch>
        </p:blipFill>
        <p:spPr>
          <a:xfrm>
            <a:off x="477077" y="1725433"/>
            <a:ext cx="7736619" cy="3276854"/>
          </a:xfrm>
          <a:prstGeom prst="rect">
            <a:avLst/>
          </a:prstGeom>
        </p:spPr>
      </p:pic>
    </p:spTree>
    <p:extLst>
      <p:ext uri="{BB962C8B-B14F-4D97-AF65-F5344CB8AC3E}">
        <p14:creationId xmlns:p14="http://schemas.microsoft.com/office/powerpoint/2010/main" val="3880542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953"/>
            <a:ext cx="8229600" cy="800075"/>
          </a:xfrm>
        </p:spPr>
        <p:txBody>
          <a:bodyPr/>
          <a:lstStyle/>
          <a:p>
            <a:r>
              <a:rPr lang="en-AU" dirty="0" smtClean="0"/>
              <a:t>Above excess claim numbers</a:t>
            </a:r>
            <a:endParaRPr lang="en-AU" dirty="0"/>
          </a:p>
        </p:txBody>
      </p:sp>
      <p:sp>
        <p:nvSpPr>
          <p:cNvPr id="3" name="Content Placeholder 2"/>
          <p:cNvSpPr>
            <a:spLocks noGrp="1"/>
          </p:cNvSpPr>
          <p:nvPr>
            <p:ph idx="1"/>
          </p:nvPr>
        </p:nvSpPr>
        <p:spPr>
          <a:xfrm>
            <a:off x="457199" y="1057523"/>
            <a:ext cx="7874001" cy="3446521"/>
          </a:xfrm>
        </p:spPr>
        <p:txBody>
          <a:bodyPr/>
          <a:lstStyle/>
          <a:p>
            <a:pPr>
              <a:spcAft>
                <a:spcPts val="600"/>
              </a:spcAft>
              <a:buFont typeface="Wingdings" pitchFamily="2" charset="2"/>
              <a:buChar char="§"/>
              <a:defRPr/>
            </a:pPr>
            <a:r>
              <a:rPr lang="en-AU" sz="1800" dirty="0"/>
              <a:t>Above excess claim numbers have </a:t>
            </a:r>
            <a:r>
              <a:rPr lang="en-AU" sz="1800" dirty="0" smtClean="0"/>
              <a:t>increased over the ten years, with the large increase in 2010/11 attributed to the Primary Treating Medical Practitioner role</a:t>
            </a:r>
          </a:p>
          <a:p>
            <a:pPr>
              <a:spcAft>
                <a:spcPts val="600"/>
              </a:spcAft>
              <a:buFont typeface="Wingdings" pitchFamily="2" charset="2"/>
              <a:buChar char="§"/>
              <a:defRPr/>
            </a:pPr>
            <a:r>
              <a:rPr lang="en-AU" sz="1800" dirty="0" smtClean="0"/>
              <a:t>The above excess proportion has increased from 60% to 90%</a:t>
            </a:r>
            <a:endParaRPr lang="en-US" sz="1800" dirty="0"/>
          </a:p>
          <a:p>
            <a:pPr>
              <a:buFont typeface="Wingdings" pitchFamily="2" charset="2"/>
              <a:buChar char="§"/>
            </a:pPr>
            <a:endParaRPr lang="en-AU" sz="1800" dirty="0" smtClean="0"/>
          </a:p>
          <a:p>
            <a:endParaRPr lang="en-AU" sz="1800" dirty="0"/>
          </a:p>
        </p:txBody>
      </p:sp>
      <p:sp>
        <p:nvSpPr>
          <p:cNvPr id="4" name="Slide Number Placeholder 3"/>
          <p:cNvSpPr>
            <a:spLocks noGrp="1"/>
          </p:cNvSpPr>
          <p:nvPr>
            <p:ph type="sldNum" sz="quarter" idx="12"/>
          </p:nvPr>
        </p:nvSpPr>
        <p:spPr/>
        <p:txBody>
          <a:bodyPr/>
          <a:lstStyle/>
          <a:p>
            <a:fld id="{88A581E8-F934-7E40-A1F6-D8E9C392DA3A}" type="slidenum">
              <a:rPr lang="en-US" smtClean="0"/>
              <a:pPr/>
              <a:t>7</a:t>
            </a:fld>
            <a:endParaRPr lang="en-US" dirty="0"/>
          </a:p>
        </p:txBody>
      </p:sp>
      <p:pic>
        <p:nvPicPr>
          <p:cNvPr id="5" name="Picture 4"/>
          <p:cNvPicPr/>
          <p:nvPr>
            <p:extLst>
              <p:ext uri="{D42A27DB-BD31-4B8C-83A1-F6EECF244321}">
                <p14:modId xmlns:p14="http://schemas.microsoft.com/office/powerpoint/2010/main" val="382502216"/>
              </p:ext>
            </p:extLst>
          </p:nvPr>
        </p:nvPicPr>
        <p:blipFill>
          <a:blip r:embed="rId3"/>
          <a:stretch>
            <a:fillRect/>
          </a:stretch>
        </p:blipFill>
        <p:spPr>
          <a:xfrm>
            <a:off x="1188420" y="2353556"/>
            <a:ext cx="6476638" cy="2789944"/>
          </a:xfrm>
          <a:prstGeom prst="rect">
            <a:avLst/>
          </a:prstGeom>
        </p:spPr>
      </p:pic>
    </p:spTree>
    <p:extLst>
      <p:ext uri="{BB962C8B-B14F-4D97-AF65-F5344CB8AC3E}">
        <p14:creationId xmlns:p14="http://schemas.microsoft.com/office/powerpoint/2010/main" val="3613289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Above excess claim frequency</a:t>
            </a:r>
            <a:endParaRPr lang="en-AU" dirty="0"/>
          </a:p>
        </p:txBody>
      </p:sp>
      <p:sp>
        <p:nvSpPr>
          <p:cNvPr id="3" name="Content Placeholder 2"/>
          <p:cNvSpPr>
            <a:spLocks noGrp="1"/>
          </p:cNvSpPr>
          <p:nvPr>
            <p:ph idx="1"/>
          </p:nvPr>
        </p:nvSpPr>
        <p:spPr>
          <a:xfrm>
            <a:off x="560567" y="1333972"/>
            <a:ext cx="8229600" cy="3394472"/>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defRPr/>
            </a:pPr>
            <a:r>
              <a:rPr lang="en-AU" sz="2000" dirty="0" smtClean="0"/>
              <a:t>Above </a:t>
            </a:r>
            <a:r>
              <a:rPr lang="en-AU" sz="2000" dirty="0"/>
              <a:t>excess claim frequency </a:t>
            </a:r>
            <a:r>
              <a:rPr lang="en-AU" sz="2000" dirty="0" smtClean="0"/>
              <a:t>is currently estimated at around 0.80 claims per $m wages</a:t>
            </a:r>
            <a:endParaRPr lang="en-AU" sz="2000" dirty="0"/>
          </a:p>
          <a:p>
            <a:pPr>
              <a:buFont typeface="Arial" pitchFamily="34" charset="0"/>
              <a:buChar char="•"/>
            </a:pPr>
            <a:endParaRPr lang="en-US" sz="1800" b="1" kern="1200"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8</a:t>
            </a:fld>
            <a:endParaRPr lang="en-US" dirty="0"/>
          </a:p>
        </p:txBody>
      </p:sp>
      <p:pic>
        <p:nvPicPr>
          <p:cNvPr id="5" name="Picture 4"/>
          <p:cNvPicPr/>
          <p:nvPr>
            <p:extLst>
              <p:ext uri="{D42A27DB-BD31-4B8C-83A1-F6EECF244321}">
                <p14:modId xmlns:p14="http://schemas.microsoft.com/office/powerpoint/2010/main" val="3646224307"/>
              </p:ext>
            </p:extLst>
          </p:nvPr>
        </p:nvPicPr>
        <p:blipFill>
          <a:blip r:embed="rId3"/>
          <a:stretch>
            <a:fillRect/>
          </a:stretch>
        </p:blipFill>
        <p:spPr>
          <a:xfrm>
            <a:off x="1301067" y="2087638"/>
            <a:ext cx="6243637" cy="2640806"/>
          </a:xfrm>
          <a:prstGeom prst="rect">
            <a:avLst/>
          </a:prstGeom>
        </p:spPr>
      </p:pic>
    </p:spTree>
    <p:extLst>
      <p:ext uri="{BB962C8B-B14F-4D97-AF65-F5344CB8AC3E}">
        <p14:creationId xmlns:p14="http://schemas.microsoft.com/office/powerpoint/2010/main" val="89450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979"/>
            <a:ext cx="8229600" cy="677499"/>
          </a:xfrm>
        </p:spPr>
        <p:txBody>
          <a:bodyPr/>
          <a:lstStyle/>
          <a:p>
            <a:pPr algn="l"/>
            <a:r>
              <a:rPr lang="en-AU" dirty="0" smtClean="0"/>
              <a:t>Claim payments</a:t>
            </a:r>
            <a:endParaRPr lang="en-AU" dirty="0"/>
          </a:p>
        </p:txBody>
      </p:sp>
      <p:sp>
        <p:nvSpPr>
          <p:cNvPr id="3" name="Content Placeholder 2"/>
          <p:cNvSpPr>
            <a:spLocks noGrp="1"/>
          </p:cNvSpPr>
          <p:nvPr>
            <p:ph idx="1"/>
          </p:nvPr>
        </p:nvSpPr>
        <p:spPr>
          <a:xfrm>
            <a:off x="95416" y="1391478"/>
            <a:ext cx="8591384" cy="3660345"/>
          </a:xfrm>
        </p:spPr>
        <p:txBody>
          <a:bodyPr/>
          <a:lstStyle/>
          <a:p>
            <a:pPr>
              <a:buFont typeface="Wingdings" pitchFamily="2" charset="2"/>
              <a:buChar char="§"/>
              <a:defRPr/>
            </a:pPr>
            <a:r>
              <a:rPr lang="en-AU" sz="2000" dirty="0" smtClean="0"/>
              <a:t>After increasing over the last ten years, weekly benefit payments have reduced a little in the last year (1% lower)</a:t>
            </a:r>
          </a:p>
          <a:p>
            <a:pPr>
              <a:buFont typeface="Wingdings" pitchFamily="2" charset="2"/>
              <a:buChar char="§"/>
              <a:defRPr/>
            </a:pPr>
            <a:r>
              <a:rPr lang="en-AU" sz="2000" dirty="0" smtClean="0"/>
              <a:t>Medical payments have also reduced in 2012/13 (5% lower)</a:t>
            </a:r>
            <a:endParaRPr lang="en-AU" sz="2000" dirty="0"/>
          </a:p>
        </p:txBody>
      </p:sp>
      <p:sp>
        <p:nvSpPr>
          <p:cNvPr id="4" name="Slide Number Placeholder 3"/>
          <p:cNvSpPr>
            <a:spLocks noGrp="1"/>
          </p:cNvSpPr>
          <p:nvPr>
            <p:ph type="sldNum" sz="quarter" idx="4294967295"/>
          </p:nvPr>
        </p:nvSpPr>
        <p:spPr>
          <a:xfrm>
            <a:off x="353682" y="4728444"/>
            <a:ext cx="2133600" cy="273844"/>
          </a:xfrm>
          <a:prstGeom prst="rect">
            <a:avLst/>
          </a:prstGeom>
        </p:spPr>
        <p:txBody>
          <a:bodyPr/>
          <a:lstStyle/>
          <a:p>
            <a:fld id="{88A581E8-F934-7E40-A1F6-D8E9C392DA3A}" type="slidenum">
              <a:rPr lang="en-US" smtClean="0"/>
              <a:pPr/>
              <a:t>9</a:t>
            </a:fld>
            <a:endParaRPr lang="en-US" dirty="0"/>
          </a:p>
        </p:txBody>
      </p:sp>
      <p:pic>
        <p:nvPicPr>
          <p:cNvPr id="6" name="Picture 5"/>
          <p:cNvPicPr/>
          <p:nvPr>
            <p:extLst>
              <p:ext uri="{D42A27DB-BD31-4B8C-83A1-F6EECF244321}">
                <p14:modId xmlns:p14="http://schemas.microsoft.com/office/powerpoint/2010/main" val="1956980515"/>
              </p:ext>
            </p:extLst>
          </p:nvPr>
        </p:nvPicPr>
        <p:blipFill>
          <a:blip r:embed="rId3"/>
          <a:stretch>
            <a:fillRect/>
          </a:stretch>
        </p:blipFill>
        <p:spPr>
          <a:xfrm>
            <a:off x="-168277" y="2611040"/>
            <a:ext cx="9312275" cy="2532459"/>
          </a:xfrm>
          <a:prstGeom prst="rect">
            <a:avLst/>
          </a:prstGeom>
        </p:spPr>
      </p:pic>
    </p:spTree>
    <p:extLst>
      <p:ext uri="{BB962C8B-B14F-4D97-AF65-F5344CB8AC3E}">
        <p14:creationId xmlns:p14="http://schemas.microsoft.com/office/powerpoint/2010/main" val="2733737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www.w3.org/XML/1998/namespace"/>
    <ds:schemaRef ds:uri="http://purl.org/dc/terms/"/>
    <ds:schemaRef ds:uri="http://schemas.openxmlformats.org/package/2006/metadata/core-properties"/>
    <ds:schemaRef ds:uri="http://schemas.microsoft.com/sharepoint/v3/fields"/>
    <ds:schemaRef ds:uri="http://schemas.microsoft.com/office/2006/documentManagement/types"/>
    <ds:schemaRef ds:uri="http://purl.org/dc/elements/1.1/"/>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460</TotalTime>
  <Words>1630</Words>
  <Application>Microsoft Office PowerPoint</Application>
  <PresentationFormat>On-screen Show (16:9)</PresentationFormat>
  <Paragraphs>217</Paragraphs>
  <Slides>26</Slides>
  <Notes>16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Custom Design</vt:lpstr>
      <vt:lpstr>WorkSafe Tasmania Scheme Update</vt:lpstr>
      <vt:lpstr>Today we will cover</vt:lpstr>
      <vt:lpstr>Scheme Overview</vt:lpstr>
      <vt:lpstr>Recent developments</vt:lpstr>
      <vt:lpstr>Coverage</vt:lpstr>
      <vt:lpstr>Total claim numbers</vt:lpstr>
      <vt:lpstr>Above excess claim numbers</vt:lpstr>
      <vt:lpstr>Above excess claim frequency</vt:lpstr>
      <vt:lpstr>Claim payments</vt:lpstr>
      <vt:lpstr>Claim payments (cont’d)</vt:lpstr>
      <vt:lpstr>Lump sum numbers</vt:lpstr>
      <vt:lpstr>Premium rates</vt:lpstr>
      <vt:lpstr>Implications for profitability</vt:lpstr>
      <vt:lpstr>Asbestos Compensation Fund</vt:lpstr>
      <vt:lpstr>Asbestos Compensation Fund</vt:lpstr>
      <vt:lpstr>Asbestos Compensation Fund (cont’d)</vt:lpstr>
      <vt:lpstr>New WorkSafe Tasmania Initiatives</vt:lpstr>
      <vt:lpstr>Fair and Sustainable Project</vt:lpstr>
      <vt:lpstr>Workplace Bullying in Tasmania</vt:lpstr>
      <vt:lpstr>Scope of Survey</vt:lpstr>
      <vt:lpstr>New Initiatives to Support Role of  Primary Treating Medical Practitioner</vt:lpstr>
      <vt:lpstr>Accreditation Medical Practitioner Online (AMPO)</vt:lpstr>
      <vt:lpstr>Accreditation Medical Practitioner Online (AMPO)</vt:lpstr>
      <vt:lpstr>New Medical Practitioner Handbook</vt:lpstr>
      <vt:lpstr>Medical Practitioner Handbook</vt:lpstr>
      <vt:lpstr>WorkSafe Tasmania Scheme Update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Conf</cp:lastModifiedBy>
  <cp:revision>69</cp:revision>
  <cp:lastPrinted>2013-11-02T20:23:23Z</cp:lastPrinted>
  <dcterms:created xsi:type="dcterms:W3CDTF">2010-04-12T23:12:02Z</dcterms:created>
  <dcterms:modified xsi:type="dcterms:W3CDTF">2013-11-12T00:30:03Z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